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56" r:id="rId3"/>
    <p:sldId id="258" r:id="rId4"/>
    <p:sldId id="257" r:id="rId5"/>
    <p:sldId id="259" r:id="rId6"/>
    <p:sldId id="268" r:id="rId7"/>
    <p:sldId id="260" r:id="rId8"/>
    <p:sldId id="269" r:id="rId9"/>
    <p:sldId id="262" r:id="rId10"/>
    <p:sldId id="263" r:id="rId11"/>
    <p:sldId id="264"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7" d="100"/>
          <a:sy n="107" d="100"/>
        </p:scale>
        <p:origin x="138" y="13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2B621-066E-E699-1695-608A204F49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0B3CBB-8065-E81D-CD34-66911DACBC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16A5B1-D8AA-577D-9E01-BD60BAA7F8B2}"/>
              </a:ext>
            </a:extLst>
          </p:cNvPr>
          <p:cNvSpPr>
            <a:spLocks noGrp="1"/>
          </p:cNvSpPr>
          <p:nvPr>
            <p:ph type="dt" sz="half" idx="10"/>
          </p:nvPr>
        </p:nvSpPr>
        <p:spPr/>
        <p:txBody>
          <a:bodyPr/>
          <a:lstStyle/>
          <a:p>
            <a:fld id="{2DEFCD9C-1B1C-4705-84C9-FC905E201612}" type="datetimeFigureOut">
              <a:rPr lang="en-US" smtClean="0"/>
              <a:t>9/30/2024</a:t>
            </a:fld>
            <a:endParaRPr lang="en-US"/>
          </a:p>
        </p:txBody>
      </p:sp>
      <p:sp>
        <p:nvSpPr>
          <p:cNvPr id="5" name="Footer Placeholder 4">
            <a:extLst>
              <a:ext uri="{FF2B5EF4-FFF2-40B4-BE49-F238E27FC236}">
                <a16:creationId xmlns:a16="http://schemas.microsoft.com/office/drawing/2014/main" id="{92AF2C54-841D-02E2-75BB-C67B0424B7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CE243A-83F6-D47E-2A4A-4827E8C9F297}"/>
              </a:ext>
            </a:extLst>
          </p:cNvPr>
          <p:cNvSpPr>
            <a:spLocks noGrp="1"/>
          </p:cNvSpPr>
          <p:nvPr>
            <p:ph type="sldNum" sz="quarter" idx="12"/>
          </p:nvPr>
        </p:nvSpPr>
        <p:spPr/>
        <p:txBody>
          <a:bodyPr/>
          <a:lstStyle/>
          <a:p>
            <a:fld id="{02D9CDC8-5D52-469B-979A-59FD82B04A58}" type="slidenum">
              <a:rPr lang="en-US" smtClean="0"/>
              <a:t>‹#›</a:t>
            </a:fld>
            <a:endParaRPr lang="en-US"/>
          </a:p>
        </p:txBody>
      </p:sp>
    </p:spTree>
    <p:extLst>
      <p:ext uri="{BB962C8B-B14F-4D97-AF65-F5344CB8AC3E}">
        <p14:creationId xmlns:p14="http://schemas.microsoft.com/office/powerpoint/2010/main" val="469868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0DA66-63D1-034B-B814-6487548B82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D84908-E966-D9D9-45C1-8942620CF0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A211BB-8880-9A07-F0E2-2143F36A582B}"/>
              </a:ext>
            </a:extLst>
          </p:cNvPr>
          <p:cNvSpPr>
            <a:spLocks noGrp="1"/>
          </p:cNvSpPr>
          <p:nvPr>
            <p:ph type="dt" sz="half" idx="10"/>
          </p:nvPr>
        </p:nvSpPr>
        <p:spPr/>
        <p:txBody>
          <a:bodyPr/>
          <a:lstStyle/>
          <a:p>
            <a:fld id="{2DEFCD9C-1B1C-4705-84C9-FC905E201612}" type="datetimeFigureOut">
              <a:rPr lang="en-US" smtClean="0"/>
              <a:t>9/30/2024</a:t>
            </a:fld>
            <a:endParaRPr lang="en-US"/>
          </a:p>
        </p:txBody>
      </p:sp>
      <p:sp>
        <p:nvSpPr>
          <p:cNvPr id="5" name="Footer Placeholder 4">
            <a:extLst>
              <a:ext uri="{FF2B5EF4-FFF2-40B4-BE49-F238E27FC236}">
                <a16:creationId xmlns:a16="http://schemas.microsoft.com/office/drawing/2014/main" id="{1E3D07FC-CD25-9C84-24F6-D8B45D455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EE2A8-69B8-2798-C6B6-6F7E863F5E40}"/>
              </a:ext>
            </a:extLst>
          </p:cNvPr>
          <p:cNvSpPr>
            <a:spLocks noGrp="1"/>
          </p:cNvSpPr>
          <p:nvPr>
            <p:ph type="sldNum" sz="quarter" idx="12"/>
          </p:nvPr>
        </p:nvSpPr>
        <p:spPr/>
        <p:txBody>
          <a:bodyPr/>
          <a:lstStyle/>
          <a:p>
            <a:fld id="{02D9CDC8-5D52-469B-979A-59FD82B04A58}" type="slidenum">
              <a:rPr lang="en-US" smtClean="0"/>
              <a:t>‹#›</a:t>
            </a:fld>
            <a:endParaRPr lang="en-US"/>
          </a:p>
        </p:txBody>
      </p:sp>
    </p:spTree>
    <p:extLst>
      <p:ext uri="{BB962C8B-B14F-4D97-AF65-F5344CB8AC3E}">
        <p14:creationId xmlns:p14="http://schemas.microsoft.com/office/powerpoint/2010/main" val="2325796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97C79-5946-10D6-E313-E7B29E0519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AFDBA6-A9F3-34D1-1B22-30848987EF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9E9069-269F-AFB0-EA2E-3C492ABE0B7D}"/>
              </a:ext>
            </a:extLst>
          </p:cNvPr>
          <p:cNvSpPr>
            <a:spLocks noGrp="1"/>
          </p:cNvSpPr>
          <p:nvPr>
            <p:ph type="dt" sz="half" idx="10"/>
          </p:nvPr>
        </p:nvSpPr>
        <p:spPr/>
        <p:txBody>
          <a:bodyPr/>
          <a:lstStyle/>
          <a:p>
            <a:fld id="{2DEFCD9C-1B1C-4705-84C9-FC905E201612}" type="datetimeFigureOut">
              <a:rPr lang="en-US" smtClean="0"/>
              <a:t>9/30/2024</a:t>
            </a:fld>
            <a:endParaRPr lang="en-US"/>
          </a:p>
        </p:txBody>
      </p:sp>
      <p:sp>
        <p:nvSpPr>
          <p:cNvPr id="5" name="Footer Placeholder 4">
            <a:extLst>
              <a:ext uri="{FF2B5EF4-FFF2-40B4-BE49-F238E27FC236}">
                <a16:creationId xmlns:a16="http://schemas.microsoft.com/office/drawing/2014/main" id="{3274536A-D1C1-14E1-6B02-D5EE26DD9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E42C00-759A-DF88-DE91-5D777269E171}"/>
              </a:ext>
            </a:extLst>
          </p:cNvPr>
          <p:cNvSpPr>
            <a:spLocks noGrp="1"/>
          </p:cNvSpPr>
          <p:nvPr>
            <p:ph type="sldNum" sz="quarter" idx="12"/>
          </p:nvPr>
        </p:nvSpPr>
        <p:spPr/>
        <p:txBody>
          <a:bodyPr/>
          <a:lstStyle/>
          <a:p>
            <a:fld id="{02D9CDC8-5D52-469B-979A-59FD82B04A58}" type="slidenum">
              <a:rPr lang="en-US" smtClean="0"/>
              <a:t>‹#›</a:t>
            </a:fld>
            <a:endParaRPr lang="en-US"/>
          </a:p>
        </p:txBody>
      </p:sp>
    </p:spTree>
    <p:extLst>
      <p:ext uri="{BB962C8B-B14F-4D97-AF65-F5344CB8AC3E}">
        <p14:creationId xmlns:p14="http://schemas.microsoft.com/office/powerpoint/2010/main" val="2349516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967C5-0737-2D35-94E8-BB420C2AF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8C28BF-CAA6-7BC7-1AB3-D00D0393E1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4AC0F-53E6-F56C-3ABC-690A8014E836}"/>
              </a:ext>
            </a:extLst>
          </p:cNvPr>
          <p:cNvSpPr>
            <a:spLocks noGrp="1"/>
          </p:cNvSpPr>
          <p:nvPr>
            <p:ph type="dt" sz="half" idx="10"/>
          </p:nvPr>
        </p:nvSpPr>
        <p:spPr/>
        <p:txBody>
          <a:bodyPr/>
          <a:lstStyle/>
          <a:p>
            <a:fld id="{2DEFCD9C-1B1C-4705-84C9-FC905E201612}" type="datetimeFigureOut">
              <a:rPr lang="en-US" smtClean="0"/>
              <a:t>9/30/2024</a:t>
            </a:fld>
            <a:endParaRPr lang="en-US"/>
          </a:p>
        </p:txBody>
      </p:sp>
      <p:sp>
        <p:nvSpPr>
          <p:cNvPr id="5" name="Footer Placeholder 4">
            <a:extLst>
              <a:ext uri="{FF2B5EF4-FFF2-40B4-BE49-F238E27FC236}">
                <a16:creationId xmlns:a16="http://schemas.microsoft.com/office/drawing/2014/main" id="{EA2752C0-F30C-82BF-966E-D4F69E026D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79BFFA-5E26-5F67-58B7-67CD3676FF59}"/>
              </a:ext>
            </a:extLst>
          </p:cNvPr>
          <p:cNvSpPr>
            <a:spLocks noGrp="1"/>
          </p:cNvSpPr>
          <p:nvPr>
            <p:ph type="sldNum" sz="quarter" idx="12"/>
          </p:nvPr>
        </p:nvSpPr>
        <p:spPr/>
        <p:txBody>
          <a:bodyPr/>
          <a:lstStyle/>
          <a:p>
            <a:fld id="{02D9CDC8-5D52-469B-979A-59FD82B04A58}" type="slidenum">
              <a:rPr lang="en-US" smtClean="0"/>
              <a:t>‹#›</a:t>
            </a:fld>
            <a:endParaRPr lang="en-US"/>
          </a:p>
        </p:txBody>
      </p:sp>
    </p:spTree>
    <p:extLst>
      <p:ext uri="{BB962C8B-B14F-4D97-AF65-F5344CB8AC3E}">
        <p14:creationId xmlns:p14="http://schemas.microsoft.com/office/powerpoint/2010/main" val="441066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25359-C7EF-D927-3785-0C874BF587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837650-AACC-3663-F16D-058B7D5D5C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515928-27EF-36F2-DCBC-6CE95E8E1010}"/>
              </a:ext>
            </a:extLst>
          </p:cNvPr>
          <p:cNvSpPr>
            <a:spLocks noGrp="1"/>
          </p:cNvSpPr>
          <p:nvPr>
            <p:ph type="dt" sz="half" idx="10"/>
          </p:nvPr>
        </p:nvSpPr>
        <p:spPr/>
        <p:txBody>
          <a:bodyPr/>
          <a:lstStyle/>
          <a:p>
            <a:fld id="{2DEFCD9C-1B1C-4705-84C9-FC905E201612}" type="datetimeFigureOut">
              <a:rPr lang="en-US" smtClean="0"/>
              <a:t>9/30/2024</a:t>
            </a:fld>
            <a:endParaRPr lang="en-US"/>
          </a:p>
        </p:txBody>
      </p:sp>
      <p:sp>
        <p:nvSpPr>
          <p:cNvPr id="5" name="Footer Placeholder 4">
            <a:extLst>
              <a:ext uri="{FF2B5EF4-FFF2-40B4-BE49-F238E27FC236}">
                <a16:creationId xmlns:a16="http://schemas.microsoft.com/office/drawing/2014/main" id="{DC44AC22-0CD7-A1B3-B05A-CC668EA1C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CF5B1-EF79-0152-87C2-9E18C8F5F3AD}"/>
              </a:ext>
            </a:extLst>
          </p:cNvPr>
          <p:cNvSpPr>
            <a:spLocks noGrp="1"/>
          </p:cNvSpPr>
          <p:nvPr>
            <p:ph type="sldNum" sz="quarter" idx="12"/>
          </p:nvPr>
        </p:nvSpPr>
        <p:spPr/>
        <p:txBody>
          <a:bodyPr/>
          <a:lstStyle/>
          <a:p>
            <a:fld id="{02D9CDC8-5D52-469B-979A-59FD82B04A58}" type="slidenum">
              <a:rPr lang="en-US" smtClean="0"/>
              <a:t>‹#›</a:t>
            </a:fld>
            <a:endParaRPr lang="en-US"/>
          </a:p>
        </p:txBody>
      </p:sp>
    </p:spTree>
    <p:extLst>
      <p:ext uri="{BB962C8B-B14F-4D97-AF65-F5344CB8AC3E}">
        <p14:creationId xmlns:p14="http://schemas.microsoft.com/office/powerpoint/2010/main" val="3069875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A767-F58E-A166-62D8-7EDEAD927B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59B7BC-3699-7059-1FF1-DABD5D41B4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FAEF71-0631-36C5-3383-29384123D5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63CCDF-1CE6-B1D9-2F1E-B7BCCEC3231F}"/>
              </a:ext>
            </a:extLst>
          </p:cNvPr>
          <p:cNvSpPr>
            <a:spLocks noGrp="1"/>
          </p:cNvSpPr>
          <p:nvPr>
            <p:ph type="dt" sz="half" idx="10"/>
          </p:nvPr>
        </p:nvSpPr>
        <p:spPr/>
        <p:txBody>
          <a:bodyPr/>
          <a:lstStyle/>
          <a:p>
            <a:fld id="{2DEFCD9C-1B1C-4705-84C9-FC905E201612}" type="datetimeFigureOut">
              <a:rPr lang="en-US" smtClean="0"/>
              <a:t>9/30/2024</a:t>
            </a:fld>
            <a:endParaRPr lang="en-US"/>
          </a:p>
        </p:txBody>
      </p:sp>
      <p:sp>
        <p:nvSpPr>
          <p:cNvPr id="6" name="Footer Placeholder 5">
            <a:extLst>
              <a:ext uri="{FF2B5EF4-FFF2-40B4-BE49-F238E27FC236}">
                <a16:creationId xmlns:a16="http://schemas.microsoft.com/office/drawing/2014/main" id="{D4069D56-7749-38FB-31C1-05A565AC85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F6F192-1576-6F94-6C3F-5B243DE8D48C}"/>
              </a:ext>
            </a:extLst>
          </p:cNvPr>
          <p:cNvSpPr>
            <a:spLocks noGrp="1"/>
          </p:cNvSpPr>
          <p:nvPr>
            <p:ph type="sldNum" sz="quarter" idx="12"/>
          </p:nvPr>
        </p:nvSpPr>
        <p:spPr/>
        <p:txBody>
          <a:bodyPr/>
          <a:lstStyle/>
          <a:p>
            <a:fld id="{02D9CDC8-5D52-469B-979A-59FD82B04A58}" type="slidenum">
              <a:rPr lang="en-US" smtClean="0"/>
              <a:t>‹#›</a:t>
            </a:fld>
            <a:endParaRPr lang="en-US"/>
          </a:p>
        </p:txBody>
      </p:sp>
    </p:spTree>
    <p:extLst>
      <p:ext uri="{BB962C8B-B14F-4D97-AF65-F5344CB8AC3E}">
        <p14:creationId xmlns:p14="http://schemas.microsoft.com/office/powerpoint/2010/main" val="2671790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19F6A-172A-8B2F-B625-4A6E5D78F2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5878AF-4727-5726-71F2-0A5DB31BED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E4BD1F-0741-A6AB-75A9-7F21ED4622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908001-D606-DF8C-F720-1D79583C17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9B3E69-F563-7A0E-F44A-88111FAC79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539D8F-8BE4-60ED-BF9B-CBE715B9D2F5}"/>
              </a:ext>
            </a:extLst>
          </p:cNvPr>
          <p:cNvSpPr>
            <a:spLocks noGrp="1"/>
          </p:cNvSpPr>
          <p:nvPr>
            <p:ph type="dt" sz="half" idx="10"/>
          </p:nvPr>
        </p:nvSpPr>
        <p:spPr/>
        <p:txBody>
          <a:bodyPr/>
          <a:lstStyle/>
          <a:p>
            <a:fld id="{2DEFCD9C-1B1C-4705-84C9-FC905E201612}" type="datetimeFigureOut">
              <a:rPr lang="en-US" smtClean="0"/>
              <a:t>9/30/2024</a:t>
            </a:fld>
            <a:endParaRPr lang="en-US"/>
          </a:p>
        </p:txBody>
      </p:sp>
      <p:sp>
        <p:nvSpPr>
          <p:cNvPr id="8" name="Footer Placeholder 7">
            <a:extLst>
              <a:ext uri="{FF2B5EF4-FFF2-40B4-BE49-F238E27FC236}">
                <a16:creationId xmlns:a16="http://schemas.microsoft.com/office/drawing/2014/main" id="{E3B493B2-8A1C-7F17-0B36-68A83BA7E3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7C77A3-99C0-1DDA-072E-AD70739A5BBB}"/>
              </a:ext>
            </a:extLst>
          </p:cNvPr>
          <p:cNvSpPr>
            <a:spLocks noGrp="1"/>
          </p:cNvSpPr>
          <p:nvPr>
            <p:ph type="sldNum" sz="quarter" idx="12"/>
          </p:nvPr>
        </p:nvSpPr>
        <p:spPr/>
        <p:txBody>
          <a:bodyPr/>
          <a:lstStyle/>
          <a:p>
            <a:fld id="{02D9CDC8-5D52-469B-979A-59FD82B04A58}" type="slidenum">
              <a:rPr lang="en-US" smtClean="0"/>
              <a:t>‹#›</a:t>
            </a:fld>
            <a:endParaRPr lang="en-US"/>
          </a:p>
        </p:txBody>
      </p:sp>
    </p:spTree>
    <p:extLst>
      <p:ext uri="{BB962C8B-B14F-4D97-AF65-F5344CB8AC3E}">
        <p14:creationId xmlns:p14="http://schemas.microsoft.com/office/powerpoint/2010/main" val="1281775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592AE-E5BA-7529-8B00-D7AA11596E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FC39F0-1F8B-35AB-CF01-0DE2C80F6360}"/>
              </a:ext>
            </a:extLst>
          </p:cNvPr>
          <p:cNvSpPr>
            <a:spLocks noGrp="1"/>
          </p:cNvSpPr>
          <p:nvPr>
            <p:ph type="dt" sz="half" idx="10"/>
          </p:nvPr>
        </p:nvSpPr>
        <p:spPr/>
        <p:txBody>
          <a:bodyPr/>
          <a:lstStyle/>
          <a:p>
            <a:fld id="{2DEFCD9C-1B1C-4705-84C9-FC905E201612}" type="datetimeFigureOut">
              <a:rPr lang="en-US" smtClean="0"/>
              <a:t>9/30/2024</a:t>
            </a:fld>
            <a:endParaRPr lang="en-US"/>
          </a:p>
        </p:txBody>
      </p:sp>
      <p:sp>
        <p:nvSpPr>
          <p:cNvPr id="4" name="Footer Placeholder 3">
            <a:extLst>
              <a:ext uri="{FF2B5EF4-FFF2-40B4-BE49-F238E27FC236}">
                <a16:creationId xmlns:a16="http://schemas.microsoft.com/office/drawing/2014/main" id="{16EA0097-8B14-0BC9-BE32-32D0E55B0F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1A8362-573E-EE54-CA5C-A99DEF73835C}"/>
              </a:ext>
            </a:extLst>
          </p:cNvPr>
          <p:cNvSpPr>
            <a:spLocks noGrp="1"/>
          </p:cNvSpPr>
          <p:nvPr>
            <p:ph type="sldNum" sz="quarter" idx="12"/>
          </p:nvPr>
        </p:nvSpPr>
        <p:spPr/>
        <p:txBody>
          <a:bodyPr/>
          <a:lstStyle/>
          <a:p>
            <a:fld id="{02D9CDC8-5D52-469B-979A-59FD82B04A58}" type="slidenum">
              <a:rPr lang="en-US" smtClean="0"/>
              <a:t>‹#›</a:t>
            </a:fld>
            <a:endParaRPr lang="en-US"/>
          </a:p>
        </p:txBody>
      </p:sp>
    </p:spTree>
    <p:extLst>
      <p:ext uri="{BB962C8B-B14F-4D97-AF65-F5344CB8AC3E}">
        <p14:creationId xmlns:p14="http://schemas.microsoft.com/office/powerpoint/2010/main" val="2050863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6E5167-5AB9-E37A-82F0-CEFD3E9268F0}"/>
              </a:ext>
            </a:extLst>
          </p:cNvPr>
          <p:cNvSpPr>
            <a:spLocks noGrp="1"/>
          </p:cNvSpPr>
          <p:nvPr>
            <p:ph type="dt" sz="half" idx="10"/>
          </p:nvPr>
        </p:nvSpPr>
        <p:spPr/>
        <p:txBody>
          <a:bodyPr/>
          <a:lstStyle/>
          <a:p>
            <a:fld id="{2DEFCD9C-1B1C-4705-84C9-FC905E201612}" type="datetimeFigureOut">
              <a:rPr lang="en-US" smtClean="0"/>
              <a:t>9/30/2024</a:t>
            </a:fld>
            <a:endParaRPr lang="en-US"/>
          </a:p>
        </p:txBody>
      </p:sp>
      <p:sp>
        <p:nvSpPr>
          <p:cNvPr id="3" name="Footer Placeholder 2">
            <a:extLst>
              <a:ext uri="{FF2B5EF4-FFF2-40B4-BE49-F238E27FC236}">
                <a16:creationId xmlns:a16="http://schemas.microsoft.com/office/drawing/2014/main" id="{E7CB6C6A-EE55-7C15-BBAD-6345009D4B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ECEC0C-57D4-4219-F1CE-3574A0E6F351}"/>
              </a:ext>
            </a:extLst>
          </p:cNvPr>
          <p:cNvSpPr>
            <a:spLocks noGrp="1"/>
          </p:cNvSpPr>
          <p:nvPr>
            <p:ph type="sldNum" sz="quarter" idx="12"/>
          </p:nvPr>
        </p:nvSpPr>
        <p:spPr/>
        <p:txBody>
          <a:bodyPr/>
          <a:lstStyle/>
          <a:p>
            <a:fld id="{02D9CDC8-5D52-469B-979A-59FD82B04A58}" type="slidenum">
              <a:rPr lang="en-US" smtClean="0"/>
              <a:t>‹#›</a:t>
            </a:fld>
            <a:endParaRPr lang="en-US"/>
          </a:p>
        </p:txBody>
      </p:sp>
    </p:spTree>
    <p:extLst>
      <p:ext uri="{BB962C8B-B14F-4D97-AF65-F5344CB8AC3E}">
        <p14:creationId xmlns:p14="http://schemas.microsoft.com/office/powerpoint/2010/main" val="1865566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8FFA1-196B-D68E-CA2E-0B2A43F2FD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037B25-E057-430F-C150-981181550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DD4AED-7023-A1B8-E5AD-FE949372A7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589674-4BF1-2A55-067A-6729F9D196D3}"/>
              </a:ext>
            </a:extLst>
          </p:cNvPr>
          <p:cNvSpPr>
            <a:spLocks noGrp="1"/>
          </p:cNvSpPr>
          <p:nvPr>
            <p:ph type="dt" sz="half" idx="10"/>
          </p:nvPr>
        </p:nvSpPr>
        <p:spPr/>
        <p:txBody>
          <a:bodyPr/>
          <a:lstStyle/>
          <a:p>
            <a:fld id="{2DEFCD9C-1B1C-4705-84C9-FC905E201612}" type="datetimeFigureOut">
              <a:rPr lang="en-US" smtClean="0"/>
              <a:t>9/30/2024</a:t>
            </a:fld>
            <a:endParaRPr lang="en-US"/>
          </a:p>
        </p:txBody>
      </p:sp>
      <p:sp>
        <p:nvSpPr>
          <p:cNvPr id="6" name="Footer Placeholder 5">
            <a:extLst>
              <a:ext uri="{FF2B5EF4-FFF2-40B4-BE49-F238E27FC236}">
                <a16:creationId xmlns:a16="http://schemas.microsoft.com/office/drawing/2014/main" id="{B7B670BE-93FB-A684-AA7D-D13EC68E06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7E7C68-C083-82F7-DDCE-362E8C450834}"/>
              </a:ext>
            </a:extLst>
          </p:cNvPr>
          <p:cNvSpPr>
            <a:spLocks noGrp="1"/>
          </p:cNvSpPr>
          <p:nvPr>
            <p:ph type="sldNum" sz="quarter" idx="12"/>
          </p:nvPr>
        </p:nvSpPr>
        <p:spPr/>
        <p:txBody>
          <a:bodyPr/>
          <a:lstStyle/>
          <a:p>
            <a:fld id="{02D9CDC8-5D52-469B-979A-59FD82B04A58}" type="slidenum">
              <a:rPr lang="en-US" smtClean="0"/>
              <a:t>‹#›</a:t>
            </a:fld>
            <a:endParaRPr lang="en-US"/>
          </a:p>
        </p:txBody>
      </p:sp>
    </p:spTree>
    <p:extLst>
      <p:ext uri="{BB962C8B-B14F-4D97-AF65-F5344CB8AC3E}">
        <p14:creationId xmlns:p14="http://schemas.microsoft.com/office/powerpoint/2010/main" val="967616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37D99-7AAF-E71E-C8D5-225AD704A4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5A70CA-F066-14A5-F46B-429A7FE7CC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3A5E7D-3642-CDDD-0A99-A2093A1965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01FC74-4C70-E895-3D94-7E198A0CF903}"/>
              </a:ext>
            </a:extLst>
          </p:cNvPr>
          <p:cNvSpPr>
            <a:spLocks noGrp="1"/>
          </p:cNvSpPr>
          <p:nvPr>
            <p:ph type="dt" sz="half" idx="10"/>
          </p:nvPr>
        </p:nvSpPr>
        <p:spPr/>
        <p:txBody>
          <a:bodyPr/>
          <a:lstStyle/>
          <a:p>
            <a:fld id="{2DEFCD9C-1B1C-4705-84C9-FC905E201612}" type="datetimeFigureOut">
              <a:rPr lang="en-US" smtClean="0"/>
              <a:t>9/30/2024</a:t>
            </a:fld>
            <a:endParaRPr lang="en-US"/>
          </a:p>
        </p:txBody>
      </p:sp>
      <p:sp>
        <p:nvSpPr>
          <p:cNvPr id="6" name="Footer Placeholder 5">
            <a:extLst>
              <a:ext uri="{FF2B5EF4-FFF2-40B4-BE49-F238E27FC236}">
                <a16:creationId xmlns:a16="http://schemas.microsoft.com/office/drawing/2014/main" id="{6F8CCEFF-B7AF-C975-7589-560188CEE7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E387A4-68EF-D036-4014-0375B26E53FB}"/>
              </a:ext>
            </a:extLst>
          </p:cNvPr>
          <p:cNvSpPr>
            <a:spLocks noGrp="1"/>
          </p:cNvSpPr>
          <p:nvPr>
            <p:ph type="sldNum" sz="quarter" idx="12"/>
          </p:nvPr>
        </p:nvSpPr>
        <p:spPr/>
        <p:txBody>
          <a:bodyPr/>
          <a:lstStyle/>
          <a:p>
            <a:fld id="{02D9CDC8-5D52-469B-979A-59FD82B04A58}" type="slidenum">
              <a:rPr lang="en-US" smtClean="0"/>
              <a:t>‹#›</a:t>
            </a:fld>
            <a:endParaRPr lang="en-US"/>
          </a:p>
        </p:txBody>
      </p:sp>
    </p:spTree>
    <p:extLst>
      <p:ext uri="{BB962C8B-B14F-4D97-AF65-F5344CB8AC3E}">
        <p14:creationId xmlns:p14="http://schemas.microsoft.com/office/powerpoint/2010/main" val="1931079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8756EE-AB1B-8DAF-83F5-05046972D3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7AF325-10F2-1DD1-D441-31A7C18F26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0FF827-EED0-2640-778F-46A665FC60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FCD9C-1B1C-4705-84C9-FC905E201612}" type="datetimeFigureOut">
              <a:rPr lang="en-US" smtClean="0"/>
              <a:t>9/30/2024</a:t>
            </a:fld>
            <a:endParaRPr lang="en-US"/>
          </a:p>
        </p:txBody>
      </p:sp>
      <p:sp>
        <p:nvSpPr>
          <p:cNvPr id="5" name="Footer Placeholder 4">
            <a:extLst>
              <a:ext uri="{FF2B5EF4-FFF2-40B4-BE49-F238E27FC236}">
                <a16:creationId xmlns:a16="http://schemas.microsoft.com/office/drawing/2014/main" id="{8C300B6C-B106-ECAE-A398-8B0F8AAD89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A3FF09-B244-7299-EE8C-AD877AE72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D9CDC8-5D52-469B-979A-59FD82B04A58}" type="slidenum">
              <a:rPr lang="en-US" smtClean="0"/>
              <a:t>‹#›</a:t>
            </a:fld>
            <a:endParaRPr lang="en-US"/>
          </a:p>
        </p:txBody>
      </p:sp>
    </p:spTree>
    <p:extLst>
      <p:ext uri="{BB962C8B-B14F-4D97-AF65-F5344CB8AC3E}">
        <p14:creationId xmlns:p14="http://schemas.microsoft.com/office/powerpoint/2010/main" val="1600091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webp"/><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hyperlink" Target="http://www.nationallibertyalliance.org/handbooks"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hyperlink" Target="http://www.nationallibertyalliance.org/ham"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473458-EA94-649E-7C58-2D809A16FC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063" y="254929"/>
            <a:ext cx="11053482" cy="6217584"/>
          </a:xfrm>
          <a:prstGeom prst="rect">
            <a:avLst/>
          </a:prstGeom>
        </p:spPr>
      </p:pic>
      <p:pic>
        <p:nvPicPr>
          <p:cNvPr id="7" name="Picture 6">
            <a:extLst>
              <a:ext uri="{FF2B5EF4-FFF2-40B4-BE49-F238E27FC236}">
                <a16:creationId xmlns:a16="http://schemas.microsoft.com/office/drawing/2014/main" id="{7AEA5E6E-445E-793C-6090-3195304FB9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8192" y="555073"/>
            <a:ext cx="3552928" cy="1503162"/>
          </a:xfrm>
          <a:prstGeom prst="rect">
            <a:avLst/>
          </a:prstGeom>
        </p:spPr>
      </p:pic>
      <p:pic>
        <p:nvPicPr>
          <p:cNvPr id="8" name="Picture 7">
            <a:extLst>
              <a:ext uri="{FF2B5EF4-FFF2-40B4-BE49-F238E27FC236}">
                <a16:creationId xmlns:a16="http://schemas.microsoft.com/office/drawing/2014/main" id="{7CE07C34-F906-2921-763E-2F5E9BA427A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44656" y="538759"/>
            <a:ext cx="1514379" cy="1503162"/>
          </a:xfrm>
          <a:prstGeom prst="rect">
            <a:avLst/>
          </a:prstGeom>
          <a:noFill/>
          <a:ln>
            <a:noFill/>
          </a:ln>
        </p:spPr>
      </p:pic>
      <p:sp>
        <p:nvSpPr>
          <p:cNvPr id="13" name="Title 1">
            <a:extLst>
              <a:ext uri="{FF2B5EF4-FFF2-40B4-BE49-F238E27FC236}">
                <a16:creationId xmlns:a16="http://schemas.microsoft.com/office/drawing/2014/main" id="{74CA2686-C910-5BA7-B90A-E9109B16D074}"/>
              </a:ext>
            </a:extLst>
          </p:cNvPr>
          <p:cNvSpPr>
            <a:spLocks noGrp="1"/>
          </p:cNvSpPr>
          <p:nvPr>
            <p:ph type="ctrTitle"/>
          </p:nvPr>
        </p:nvSpPr>
        <p:spPr>
          <a:xfrm>
            <a:off x="921652" y="5077676"/>
            <a:ext cx="6411476" cy="851883"/>
          </a:xfrm>
        </p:spPr>
        <p:txBody>
          <a:bodyPr>
            <a:noAutofit/>
          </a:bodyPr>
          <a:lstStyle/>
          <a:p>
            <a:r>
              <a:rPr lang="en-US" sz="5400" b="1" cap="small" dirty="0">
                <a:solidFill>
                  <a:srgbClr val="FF0000"/>
                </a:solidFill>
                <a:effectLst/>
                <a:latin typeface="Georgia" panose="02040502050405020303" pitchFamily="18" charset="0"/>
                <a:ea typeface="Times New Roman" panose="02020603050405020304" pitchFamily="18" charset="0"/>
                <a:cs typeface="Times New Roman" panose="02020603050405020304" pitchFamily="18" charset="0"/>
              </a:rPr>
              <a:t>COS Charter</a:t>
            </a:r>
            <a:endParaRPr lang="en-US" sz="5400" dirty="0">
              <a:solidFill>
                <a:srgbClr val="FF0000"/>
              </a:solidFill>
              <a:latin typeface="Georgia" panose="02040502050405020303" pitchFamily="18" charset="0"/>
            </a:endParaRPr>
          </a:p>
        </p:txBody>
      </p:sp>
      <p:sp>
        <p:nvSpPr>
          <p:cNvPr id="16" name="Title 1">
            <a:extLst>
              <a:ext uri="{FF2B5EF4-FFF2-40B4-BE49-F238E27FC236}">
                <a16:creationId xmlns:a16="http://schemas.microsoft.com/office/drawing/2014/main" id="{9D5D50A2-4C5B-5F4E-93E5-7223D73D3E50}"/>
              </a:ext>
            </a:extLst>
          </p:cNvPr>
          <p:cNvSpPr txBox="1">
            <a:spLocks/>
          </p:cNvSpPr>
          <p:nvPr/>
        </p:nvSpPr>
        <p:spPr>
          <a:xfrm>
            <a:off x="7413813" y="5156531"/>
            <a:ext cx="3818969" cy="69417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cap="small" dirty="0">
                <a:latin typeface="Georgia" panose="02040502050405020303" pitchFamily="18" charset="0"/>
              </a:rPr>
              <a:t>Sponsored by</a:t>
            </a:r>
          </a:p>
          <a:p>
            <a:r>
              <a:rPr lang="en-US" sz="2000" b="1" cap="small" dirty="0">
                <a:latin typeface="Georgia" panose="02040502050405020303" pitchFamily="18" charset="0"/>
              </a:rPr>
              <a:t> National Liberty Alliance</a:t>
            </a:r>
          </a:p>
        </p:txBody>
      </p:sp>
      <p:pic>
        <p:nvPicPr>
          <p:cNvPr id="3" name="Audio 2">
            <a:hlinkClick r:id="" action="ppaction://media"/>
            <a:extLst>
              <a:ext uri="{FF2B5EF4-FFF2-40B4-BE49-F238E27FC236}">
                <a16:creationId xmlns:a16="http://schemas.microsoft.com/office/drawing/2014/main" id="{B23E3313-83F0-3782-ECE8-AAEAF5AF23D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99387987"/>
      </p:ext>
    </p:extLst>
  </p:cSld>
  <p:clrMapOvr>
    <a:masterClrMapping/>
  </p:clrMapOvr>
  <mc:AlternateContent xmlns:mc="http://schemas.openxmlformats.org/markup-compatibility/2006" xmlns:p14="http://schemas.microsoft.com/office/powerpoint/2010/main">
    <mc:Choice Requires="p14">
      <p:transition spd="slow" p14:dur="2000" advTm="84877"/>
    </mc:Choice>
    <mc:Fallback xmlns="">
      <p:transition spd="slow" advTm="84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16"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2000" fill="hold"/>
                                        <p:tgtEl>
                                          <p:spTgt spid="7"/>
                                        </p:tgtEl>
                                        <p:attrNameLst>
                                          <p:attrName>ppt_w</p:attrName>
                                        </p:attrNameLst>
                                      </p:cBhvr>
                                      <p:tavLst>
                                        <p:tav tm="0">
                                          <p:val>
                                            <p:fltVal val="0"/>
                                          </p:val>
                                        </p:tav>
                                        <p:tav tm="100000">
                                          <p:val>
                                            <p:strVal val="#ppt_w"/>
                                          </p:val>
                                        </p:tav>
                                      </p:tavLst>
                                    </p:anim>
                                    <p:anim calcmode="lin" valueType="num">
                                      <p:cBhvr>
                                        <p:cTn id="11" dur="2000" fill="hold"/>
                                        <p:tgtEl>
                                          <p:spTgt spid="7"/>
                                        </p:tgtEl>
                                        <p:attrNameLst>
                                          <p:attrName>ppt_h</p:attrName>
                                        </p:attrNameLst>
                                      </p:cBhvr>
                                      <p:tavLst>
                                        <p:tav tm="0">
                                          <p:val>
                                            <p:fltVal val="0"/>
                                          </p:val>
                                        </p:tav>
                                        <p:tav tm="100000">
                                          <p:val>
                                            <p:strVal val="#ppt_h"/>
                                          </p:val>
                                        </p:tav>
                                      </p:tavLst>
                                    </p:anim>
                                    <p:animEffect transition="in" filter="fade">
                                      <p:cBhvr>
                                        <p:cTn id="12" dur="2000"/>
                                        <p:tgtEl>
                                          <p:spTgt spid="7"/>
                                        </p:tgtEl>
                                      </p:cBhvr>
                                    </p:animEffect>
                                  </p:childTnLst>
                                </p:cTn>
                              </p:par>
                              <p:par>
                                <p:cTn id="13" presetID="45"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anim calcmode="lin" valueType="num">
                                      <p:cBhvr>
                                        <p:cTn id="16" dur="2000" fill="hold"/>
                                        <p:tgtEl>
                                          <p:spTgt spid="10"/>
                                        </p:tgtEl>
                                        <p:attrNameLst>
                                          <p:attrName>ppt_w</p:attrName>
                                        </p:attrNameLst>
                                      </p:cBhvr>
                                      <p:tavLst>
                                        <p:tav tm="0" fmla="#ppt_w*sin(2.5*pi*$)">
                                          <p:val>
                                            <p:fltVal val="0"/>
                                          </p:val>
                                        </p:tav>
                                        <p:tav tm="100000">
                                          <p:val>
                                            <p:fltVal val="1"/>
                                          </p:val>
                                        </p:tav>
                                      </p:tavLst>
                                    </p:anim>
                                    <p:anim calcmode="lin" valueType="num">
                                      <p:cBhvr>
                                        <p:cTn id="17" dur="2000" fill="hold"/>
                                        <p:tgtEl>
                                          <p:spTgt spid="10"/>
                                        </p:tgtEl>
                                        <p:attrNameLst>
                                          <p:attrName>ppt_h</p:attrName>
                                        </p:attrNameLst>
                                      </p:cBhvr>
                                      <p:tavLst>
                                        <p:tav tm="0">
                                          <p:val>
                                            <p:strVal val="#ppt_h"/>
                                          </p:val>
                                        </p:tav>
                                        <p:tav tm="100000">
                                          <p:val>
                                            <p:strVal val="#ppt_h"/>
                                          </p:val>
                                        </p:tav>
                                      </p:tavLst>
                                    </p:anim>
                                  </p:childTnLst>
                                </p:cTn>
                              </p:par>
                              <p:par>
                                <p:cTn id="18" presetID="6" presetClass="entr" presetSubtype="16"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1750"/>
                                        <p:tgtEl>
                                          <p:spTgt spid="1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in)">
                                      <p:cBhvr>
                                        <p:cTn id="2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13"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EF1E-2375-BF8B-AC03-E06B654EA0D2}"/>
              </a:ext>
            </a:extLst>
          </p:cNvPr>
          <p:cNvSpPr>
            <a:spLocks noGrp="1"/>
          </p:cNvSpPr>
          <p:nvPr>
            <p:ph type="ctrTitle"/>
          </p:nvPr>
        </p:nvSpPr>
        <p:spPr>
          <a:xfrm>
            <a:off x="417250" y="399493"/>
            <a:ext cx="11283519" cy="456042"/>
          </a:xfrm>
        </p:spPr>
        <p:txBody>
          <a:bodyPr>
            <a:normAutofit/>
          </a:bodyPr>
          <a:lstStyle/>
          <a:p>
            <a:r>
              <a:rPr lang="en-US" sz="2000" b="1" cap="small" dirty="0">
                <a:latin typeface="Georgia" panose="02040502050405020303" pitchFamily="18" charset="0"/>
              </a:rPr>
              <a:t>During A National Disaster, It Is Therefore </a:t>
            </a:r>
            <a:r>
              <a:rPr lang="en-US" sz="2000" b="1" dirty="0">
                <a:latin typeface="Georgia" panose="02040502050405020303" pitchFamily="18" charset="0"/>
              </a:rPr>
              <a:t>R</a:t>
            </a:r>
            <a:r>
              <a:rPr lang="en-US" sz="2000" b="1" cap="small" dirty="0">
                <a:latin typeface="Georgia" panose="02040502050405020303" pitchFamily="18" charset="0"/>
              </a:rPr>
              <a:t>esolved That</a:t>
            </a:r>
            <a:endParaRPr lang="en-US" sz="2000" dirty="0">
              <a:latin typeface="Georgia" panose="02040502050405020303" pitchFamily="18" charset="0"/>
            </a:endParaRPr>
          </a:p>
        </p:txBody>
      </p:sp>
      <p:sp>
        <p:nvSpPr>
          <p:cNvPr id="3" name="Subtitle 2">
            <a:extLst>
              <a:ext uri="{FF2B5EF4-FFF2-40B4-BE49-F238E27FC236}">
                <a16:creationId xmlns:a16="http://schemas.microsoft.com/office/drawing/2014/main" id="{E5EFA1D3-0F25-78E3-C7AC-7DCDCF4684F1}"/>
              </a:ext>
            </a:extLst>
          </p:cNvPr>
          <p:cNvSpPr>
            <a:spLocks noGrp="1"/>
          </p:cNvSpPr>
          <p:nvPr>
            <p:ph type="subTitle" idx="1"/>
          </p:nvPr>
        </p:nvSpPr>
        <p:spPr>
          <a:xfrm>
            <a:off x="417250" y="1341202"/>
            <a:ext cx="11283518" cy="4889272"/>
          </a:xfrm>
        </p:spPr>
        <p:txBody>
          <a:bodyPr>
            <a:noAutofit/>
          </a:bodyPr>
          <a:lstStyle/>
          <a:p>
            <a:pPr marL="285750" lvl="0" indent="-285750" algn="just">
              <a:buFont typeface="Wingdings" panose="05000000000000000000" pitchFamily="2" charset="2"/>
              <a:buChar char="v"/>
            </a:pPr>
            <a:r>
              <a:rPr lang="en-US" sz="1800" dirty="0">
                <a:latin typeface="Georgia" panose="02040502050405020303" pitchFamily="18" charset="0"/>
              </a:rPr>
              <a:t>Local Government is the closest to the people and the most capable to respond to and serve the People during a national disaster and therefore, Local Government control shall not be relinquished to any state or federal authorities. We the People working with and through our local government are the authority and understand the needs of the People.</a:t>
            </a:r>
          </a:p>
          <a:p>
            <a:pPr marL="285750" lvl="0" indent="-285750" algn="just">
              <a:buFont typeface="Wingdings" panose="05000000000000000000" pitchFamily="2" charset="2"/>
              <a:buChar char="v"/>
            </a:pPr>
            <a:r>
              <a:rPr lang="en-US" sz="1800" dirty="0">
                <a:latin typeface="Georgia" panose="02040502050405020303" pitchFamily="18" charset="0"/>
              </a:rPr>
              <a:t>All Sheriffs in a state of Emergency shall perform their sworn duty to preserve, protect and defend the Constitution for the United States of America and protect the People of the county, there private property and all the assets of the county. The Sheriff alone is responsible to maintain Law and Order in the county and to work with other County Sheriffs across the state and the nation to do the same. If the Sheriff permits the suspension of the US Constitution in his county Liberty will be lost forever and he too then wars against the People and will be tried for treason.</a:t>
            </a:r>
          </a:p>
          <a:p>
            <a:pPr marL="285750" lvl="0" indent="-285750" algn="just">
              <a:buFont typeface="Wingdings" panose="05000000000000000000" pitchFamily="2" charset="2"/>
              <a:buChar char="v"/>
            </a:pPr>
            <a:r>
              <a:rPr lang="en-US" sz="1800" dirty="0">
                <a:latin typeface="Georgia" panose="02040502050405020303" pitchFamily="18" charset="0"/>
              </a:rPr>
              <a:t>All city police, town police, village police and state police are subservient to the Sheriff.</a:t>
            </a:r>
          </a:p>
          <a:p>
            <a:pPr marL="285750" lvl="0" indent="-285750" algn="just">
              <a:buFont typeface="Wingdings" panose="05000000000000000000" pitchFamily="2" charset="2"/>
              <a:buChar char="v"/>
            </a:pPr>
            <a:r>
              <a:rPr lang="en-US" sz="1800" dirty="0">
                <a:latin typeface="Georgia" panose="02040502050405020303" pitchFamily="18" charset="0"/>
              </a:rPr>
              <a:t>The County Sheriff is to notify all police enforcement operating within his jurisdiction that he is taking 100% control of the security of the County and all law enforcements are to report to the Sheriff as per the Sheriffs protocol(s).</a:t>
            </a:r>
          </a:p>
          <a:p>
            <a:pPr marL="285750" lvl="0" indent="-285750" algn="just">
              <a:buFont typeface="Wingdings" panose="05000000000000000000" pitchFamily="2" charset="2"/>
              <a:buChar char="v"/>
            </a:pPr>
            <a:r>
              <a:rPr lang="en-US" sz="1800" dirty="0">
                <a:latin typeface="Georgia" panose="02040502050405020303" pitchFamily="18" charset="0"/>
              </a:rPr>
              <a:t>The County Sheriff is to exercise “Posse Comitatus” during an emergency as he deems necessary.</a:t>
            </a:r>
          </a:p>
          <a:p>
            <a:pPr marL="285750" lvl="0" indent="-285750" algn="just">
              <a:buFont typeface="Wingdings" panose="05000000000000000000" pitchFamily="2" charset="2"/>
              <a:buChar char="v"/>
            </a:pPr>
            <a:r>
              <a:rPr lang="en-US" sz="1800" dirty="0">
                <a:latin typeface="Georgia" panose="02040502050405020303" pitchFamily="18" charset="0"/>
              </a:rPr>
              <a:t>The County Sheriff is not to share or relinquish said control with any federal or state agency. </a:t>
            </a:r>
          </a:p>
        </p:txBody>
      </p:sp>
      <p:pic>
        <p:nvPicPr>
          <p:cNvPr id="5" name="Audio 4">
            <a:hlinkClick r:id="" action="ppaction://media"/>
            <a:extLst>
              <a:ext uri="{FF2B5EF4-FFF2-40B4-BE49-F238E27FC236}">
                <a16:creationId xmlns:a16="http://schemas.microsoft.com/office/drawing/2014/main" id="{8A98B682-71EF-71C0-F1B4-577DE94720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275411808"/>
      </p:ext>
    </p:extLst>
  </p:cSld>
  <p:clrMapOvr>
    <a:masterClrMapping/>
  </p:clrMapOvr>
  <mc:AlternateContent xmlns:mc="http://schemas.openxmlformats.org/markup-compatibility/2006">
    <mc:Choice xmlns:p14="http://schemas.microsoft.com/office/powerpoint/2010/main" Requires="p14">
      <p:transition spd="slow" p14:dur="2000" advTm="109768"/>
    </mc:Choice>
    <mc:Fallback>
      <p:transition spd="slow" advTm="109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750"/>
                                        <p:tgtEl>
                                          <p:spTgt spid="2"/>
                                        </p:tgtEl>
                                      </p:cBhvr>
                                    </p:animEffect>
                                  </p:childTnLst>
                                </p:cTn>
                              </p:par>
                            </p:childTnLst>
                          </p:cTn>
                        </p:par>
                        <p:par>
                          <p:cTn id="11" fill="hold">
                            <p:stCondLst>
                              <p:cond delay="1750"/>
                            </p:stCondLst>
                            <p:childTnLst>
                              <p:par>
                                <p:cTn id="12" presetID="53" presetClass="entr" presetSubtype="16"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par>
                          <p:cTn id="17" fill="hold">
                            <p:stCondLst>
                              <p:cond delay="2250"/>
                            </p:stCondLst>
                            <p:childTnLst>
                              <p:par>
                                <p:cTn id="18" presetID="53" presetClass="entr" presetSubtype="16"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3">
                                            <p:txEl>
                                              <p:pRg st="1" end="1"/>
                                            </p:txEl>
                                          </p:spTgt>
                                        </p:tgtEl>
                                      </p:cBhvr>
                                    </p:animEffect>
                                  </p:childTnLst>
                                </p:cTn>
                              </p:par>
                            </p:childTnLst>
                          </p:cTn>
                        </p:par>
                        <p:par>
                          <p:cTn id="23" fill="hold">
                            <p:stCondLst>
                              <p:cond delay="2750"/>
                            </p:stCondLst>
                            <p:childTnLst>
                              <p:par>
                                <p:cTn id="24" presetID="53" presetClass="entr" presetSubtype="16"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childTnLst>
                          </p:cTn>
                        </p:par>
                        <p:par>
                          <p:cTn id="29" fill="hold">
                            <p:stCondLst>
                              <p:cond delay="3250"/>
                            </p:stCondLst>
                            <p:childTnLst>
                              <p:par>
                                <p:cTn id="30" presetID="53" presetClass="entr" presetSubtype="16"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3">
                                            <p:txEl>
                                              <p:pRg st="3" end="3"/>
                                            </p:txEl>
                                          </p:spTgt>
                                        </p:tgtEl>
                                      </p:cBhvr>
                                    </p:animEffect>
                                  </p:childTnLst>
                                </p:cTn>
                              </p:par>
                            </p:childTnLst>
                          </p:cTn>
                        </p:par>
                        <p:par>
                          <p:cTn id="35" fill="hold">
                            <p:stCondLst>
                              <p:cond delay="3750"/>
                            </p:stCondLst>
                            <p:childTnLst>
                              <p:par>
                                <p:cTn id="36" presetID="53" presetClass="entr" presetSubtype="16"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3">
                                            <p:txEl>
                                              <p:pRg st="4" end="4"/>
                                            </p:txEl>
                                          </p:spTgt>
                                        </p:tgtEl>
                                      </p:cBhvr>
                                    </p:animEffect>
                                  </p:childTnLst>
                                </p:cTn>
                              </p:par>
                            </p:childTnLst>
                          </p:cTn>
                        </p:par>
                        <p:par>
                          <p:cTn id="41" fill="hold">
                            <p:stCondLst>
                              <p:cond delay="4250"/>
                            </p:stCondLst>
                            <p:childTnLst>
                              <p:par>
                                <p:cTn id="42" presetID="53" presetClass="entr" presetSubtype="16" fill="hold" grpId="0" nodeType="after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5EFA1D3-0F25-78E3-C7AC-7DCDCF4684F1}"/>
              </a:ext>
            </a:extLst>
          </p:cNvPr>
          <p:cNvSpPr>
            <a:spLocks noGrp="1"/>
          </p:cNvSpPr>
          <p:nvPr>
            <p:ph type="subTitle" idx="1"/>
          </p:nvPr>
        </p:nvSpPr>
        <p:spPr>
          <a:xfrm>
            <a:off x="417250" y="758492"/>
            <a:ext cx="11283518" cy="5588524"/>
          </a:xfrm>
        </p:spPr>
        <p:txBody>
          <a:bodyPr>
            <a:noAutofit/>
          </a:bodyPr>
          <a:lstStyle/>
          <a:p>
            <a:pPr marL="285750" lvl="0" indent="-285750" algn="just">
              <a:buFont typeface="Wingdings" panose="05000000000000000000" pitchFamily="2" charset="2"/>
              <a:buChar char="v"/>
            </a:pPr>
            <a:r>
              <a:rPr lang="en-US" sz="1800" dirty="0">
                <a:latin typeface="Georgia" panose="02040502050405020303" pitchFamily="18" charset="0"/>
              </a:rPr>
              <a:t>In times of emergency the “ONLY” Constitutional Authority to keep the peace during an invasion is posse comitatus under the II Amendment whereas our Sheriff is to summon We the People of the counties to secure the peace. Federal agents and foreign troops on State soil would be repugnant to our Constitution, an act of war.</a:t>
            </a:r>
          </a:p>
          <a:p>
            <a:pPr marL="285750" lvl="0" indent="-285750" algn="just">
              <a:buFont typeface="Wingdings" panose="05000000000000000000" pitchFamily="2" charset="2"/>
              <a:buChar char="v"/>
            </a:pPr>
            <a:r>
              <a:rPr lang="en-US" sz="1800" dirty="0">
                <a:latin typeface="Georgia" panose="02040502050405020303" pitchFamily="18" charset="0"/>
              </a:rPr>
              <a:t>All elected officials and law enforcement are to be on guard against tyrants who are anxious to seize upon a national emergency in order to bring in martial law and destroy America.</a:t>
            </a:r>
          </a:p>
          <a:p>
            <a:pPr marL="285750" lvl="0" indent="-285750" algn="just">
              <a:buFont typeface="Wingdings" panose="05000000000000000000" pitchFamily="2" charset="2"/>
              <a:buChar char="v"/>
            </a:pPr>
            <a:r>
              <a:rPr lang="en-US" sz="1800" dirty="0">
                <a:latin typeface="Georgia" panose="02040502050405020303" pitchFamily="18" charset="0"/>
              </a:rPr>
              <a:t>Local emergency services during a National Disaster are to proceed according to existing protocols.</a:t>
            </a:r>
          </a:p>
          <a:p>
            <a:pPr marL="285750" lvl="0" indent="-285750" algn="just">
              <a:buFont typeface="Wingdings" panose="05000000000000000000" pitchFamily="2" charset="2"/>
              <a:buChar char="v"/>
            </a:pPr>
            <a:r>
              <a:rPr lang="en-US" sz="1800" dirty="0">
                <a:latin typeface="Georgia" panose="02040502050405020303" pitchFamily="18" charset="0"/>
              </a:rPr>
              <a:t>When necessary additional volunteers shall be trained to handle projected emergencies during a National Disaster.</a:t>
            </a:r>
          </a:p>
          <a:p>
            <a:pPr marL="285750" lvl="0" indent="-285750" algn="just">
              <a:buFont typeface="Wingdings" panose="05000000000000000000" pitchFamily="2" charset="2"/>
              <a:buChar char="v"/>
            </a:pPr>
            <a:r>
              <a:rPr lang="en-US" sz="1800" dirty="0">
                <a:latin typeface="Georgia" panose="02040502050405020303" pitchFamily="18" charset="0"/>
              </a:rPr>
              <a:t>The Fifth Amendment common law grand jury shall continue to operate and consider indictments concerning all criminal charges.</a:t>
            </a:r>
          </a:p>
          <a:p>
            <a:pPr marL="285750" lvl="0" indent="-285750" algn="just">
              <a:buFont typeface="Wingdings" panose="05000000000000000000" pitchFamily="2" charset="2"/>
              <a:buChar char="v"/>
            </a:pPr>
            <a:r>
              <a:rPr lang="en-US" sz="1800" dirty="0">
                <a:latin typeface="Georgia" panose="02040502050405020303" pitchFamily="18" charset="0"/>
              </a:rPr>
              <a:t>The Sixth Amendment common law trial by jury shall continue to operate.</a:t>
            </a:r>
          </a:p>
          <a:p>
            <a:pPr marL="285750" lvl="0" indent="-285750" algn="just">
              <a:buFont typeface="Wingdings" panose="05000000000000000000" pitchFamily="2" charset="2"/>
              <a:buChar char="v"/>
            </a:pPr>
            <a:r>
              <a:rPr lang="en-US" sz="1800" dirty="0">
                <a:latin typeface="Georgia" panose="02040502050405020303" pitchFamily="18" charset="0"/>
              </a:rPr>
              <a:t>Each town is to provide for the receiving of the People for the filling of voluntary work positions with town, county and local businesses in order to provide, water, food, services, electricity, security etc.</a:t>
            </a:r>
          </a:p>
          <a:p>
            <a:pPr marL="285750" lvl="0" indent="-285750" algn="just">
              <a:buFont typeface="Wingdings" panose="05000000000000000000" pitchFamily="2" charset="2"/>
              <a:buChar char="v"/>
            </a:pPr>
            <a:r>
              <a:rPr lang="en-US" sz="1800" dirty="0">
                <a:latin typeface="Georgia" panose="02040502050405020303" pitchFamily="18" charset="0"/>
              </a:rPr>
              <a:t>All able-bodied people are to participate, simply put; if you don’t work, you don’t eat.</a:t>
            </a:r>
          </a:p>
          <a:p>
            <a:pPr marL="285750" lvl="0" indent="-285750" algn="just">
              <a:buFont typeface="Wingdings" panose="05000000000000000000" pitchFamily="2" charset="2"/>
              <a:buChar char="v"/>
            </a:pPr>
            <a:r>
              <a:rPr lang="en-US" sz="1800" dirty="0">
                <a:latin typeface="Georgia" panose="02040502050405020303" pitchFamily="18" charset="0"/>
              </a:rPr>
              <a:t>Each Town is to have weekly town meetings at venues large enough to accommodate all the People (outside venues if necessary) in order to communicate to the People, the state of the town and county and discuss openly problems and solutions.</a:t>
            </a:r>
          </a:p>
        </p:txBody>
      </p:sp>
      <p:pic>
        <p:nvPicPr>
          <p:cNvPr id="2" name="Audio 1">
            <a:hlinkClick r:id="" action="ppaction://media"/>
            <a:extLst>
              <a:ext uri="{FF2B5EF4-FFF2-40B4-BE49-F238E27FC236}">
                <a16:creationId xmlns:a16="http://schemas.microsoft.com/office/drawing/2014/main" id="{2C258034-EF76-3CDC-72B7-FB6EF1D659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690999315"/>
      </p:ext>
    </p:extLst>
  </p:cSld>
  <p:clrMapOvr>
    <a:masterClrMapping/>
  </p:clrMapOvr>
  <mc:AlternateContent xmlns:mc="http://schemas.openxmlformats.org/markup-compatibility/2006">
    <mc:Choice xmlns:p14="http://schemas.microsoft.com/office/powerpoint/2010/main" Requires="p14">
      <p:transition spd="slow" p14:dur="2000" advTm="110288"/>
    </mc:Choice>
    <mc:Fallback>
      <p:transition spd="slow" advTm="110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p:cTn id="1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3">
                                            <p:txEl>
                                              <p:pRg st="0" end="0"/>
                                            </p:txEl>
                                          </p:spTgt>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3">
                                            <p:txEl>
                                              <p:pRg st="1" end="1"/>
                                            </p:txEl>
                                          </p:spTgt>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3">
                                            <p:txEl>
                                              <p:pRg st="2" end="2"/>
                                            </p:txEl>
                                          </p:spTgt>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p:cTn id="34"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3">
                                            <p:txEl>
                                              <p:pRg st="4" end="4"/>
                                            </p:txEl>
                                          </p:spTgt>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 calcmode="lin" valueType="num">
                                      <p:cBhvr>
                                        <p:cTn id="40"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3">
                                            <p:txEl>
                                              <p:pRg st="5" end="5"/>
                                            </p:txEl>
                                          </p:spTgt>
                                        </p:tgtEl>
                                      </p:cBhvr>
                                    </p:animEffect>
                                  </p:childTnLst>
                                </p:cTn>
                              </p:par>
                            </p:childTnLst>
                          </p:cTn>
                        </p:par>
                        <p:par>
                          <p:cTn id="43" fill="hold">
                            <p:stCondLst>
                              <p:cond delay="3000"/>
                            </p:stCondLst>
                            <p:childTnLst>
                              <p:par>
                                <p:cTn id="44" presetID="53" presetClass="entr" presetSubtype="16" fill="hold" grpId="0" nodeType="after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 calcmode="lin" valueType="num">
                                      <p:cBhvr>
                                        <p:cTn id="46"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8" dur="500"/>
                                        <p:tgtEl>
                                          <p:spTgt spid="3">
                                            <p:txEl>
                                              <p:pRg st="6" end="6"/>
                                            </p:txEl>
                                          </p:spTgt>
                                        </p:tgtEl>
                                      </p:cBhvr>
                                    </p:animEffect>
                                  </p:childTnLst>
                                </p:cTn>
                              </p:par>
                            </p:childTnLst>
                          </p:cTn>
                        </p:par>
                        <p:par>
                          <p:cTn id="49" fill="hold">
                            <p:stCondLst>
                              <p:cond delay="3500"/>
                            </p:stCondLst>
                            <p:childTnLst>
                              <p:par>
                                <p:cTn id="50" presetID="53" presetClass="entr" presetSubtype="16" fill="hold" grpId="0" nodeType="after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 calcmode="lin" valueType="num">
                                      <p:cBhvr>
                                        <p:cTn id="52"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3"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4" dur="500"/>
                                        <p:tgtEl>
                                          <p:spTgt spid="3">
                                            <p:txEl>
                                              <p:pRg st="7" end="7"/>
                                            </p:txEl>
                                          </p:spTgt>
                                        </p:tgtEl>
                                      </p:cBhvr>
                                    </p:animEffect>
                                  </p:childTnLst>
                                </p:cTn>
                              </p:par>
                            </p:childTnLst>
                          </p:cTn>
                        </p:par>
                        <p:par>
                          <p:cTn id="55" fill="hold">
                            <p:stCondLst>
                              <p:cond delay="4000"/>
                            </p:stCondLst>
                            <p:childTnLst>
                              <p:par>
                                <p:cTn id="56" presetID="53" presetClass="entr" presetSubtype="16" fill="hold" grpId="0" nodeType="after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 calcmode="lin" valueType="num">
                                      <p:cBhvr>
                                        <p:cTn id="58"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9"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5EFA1D3-0F25-78E3-C7AC-7DCDCF4684F1}"/>
              </a:ext>
            </a:extLst>
          </p:cNvPr>
          <p:cNvSpPr>
            <a:spLocks noGrp="1"/>
          </p:cNvSpPr>
          <p:nvPr>
            <p:ph type="subTitle" idx="1"/>
          </p:nvPr>
        </p:nvSpPr>
        <p:spPr>
          <a:xfrm>
            <a:off x="417250" y="1135009"/>
            <a:ext cx="11283518" cy="4835483"/>
          </a:xfrm>
        </p:spPr>
        <p:txBody>
          <a:bodyPr>
            <a:noAutofit/>
          </a:bodyPr>
          <a:lstStyle/>
          <a:p>
            <a:pPr algn="just"/>
            <a:r>
              <a:rPr lang="en-US" sz="1800" dirty="0">
                <a:latin typeface="Georgia" panose="02040502050405020303" pitchFamily="18" charset="0"/>
              </a:rPr>
              <a:t>	We the People on </a:t>
            </a:r>
            <a:r>
              <a:rPr lang="en-US" sz="1800" dirty="0">
                <a:solidFill>
                  <a:srgbClr val="FF0000"/>
                </a:solidFill>
                <a:latin typeface="Georgia" panose="02040502050405020303" pitchFamily="18" charset="0"/>
              </a:rPr>
              <a:t>________ ____, </a:t>
            </a:r>
            <a:r>
              <a:rPr lang="en-US" sz="1800" dirty="0">
                <a:latin typeface="Georgia" panose="02040502050405020303" pitchFamily="18" charset="0"/>
              </a:rPr>
              <a:t>in the year of our Lord </a:t>
            </a:r>
            <a:r>
              <a:rPr lang="en-US" sz="1800" dirty="0">
                <a:solidFill>
                  <a:srgbClr val="FF0000"/>
                </a:solidFill>
                <a:latin typeface="Georgia" panose="02040502050405020303" pitchFamily="18" charset="0"/>
              </a:rPr>
              <a:t>2024</a:t>
            </a:r>
            <a:r>
              <a:rPr lang="en-US" sz="1800" dirty="0">
                <a:latin typeface="Georgia" panose="02040502050405020303" pitchFamily="18" charset="0"/>
              </a:rPr>
              <a:t> through the </a:t>
            </a:r>
            <a:r>
              <a:rPr lang="en-US" sz="1800" dirty="0">
                <a:solidFill>
                  <a:srgbClr val="FF0000"/>
                </a:solidFill>
                <a:latin typeface="Georgia" panose="02040502050405020303" pitchFamily="18" charset="0"/>
              </a:rPr>
              <a:t>Your</a:t>
            </a:r>
            <a:r>
              <a:rPr lang="en-US" sz="1800" dirty="0">
                <a:latin typeface="Georgia" panose="02040502050405020303" pitchFamily="18" charset="0"/>
              </a:rPr>
              <a:t> County Committee of Safety </a:t>
            </a:r>
            <a:r>
              <a:rPr lang="en-US" sz="1800" dirty="0">
                <a:solidFill>
                  <a:srgbClr val="FF0000"/>
                </a:solidFill>
                <a:latin typeface="Georgia" panose="02040502050405020303" pitchFamily="18" charset="0"/>
              </a:rPr>
              <a:t>unanimously</a:t>
            </a:r>
            <a:r>
              <a:rPr lang="en-US" sz="1800" dirty="0">
                <a:latin typeface="Georgia" panose="02040502050405020303" pitchFamily="18" charset="0"/>
              </a:rPr>
              <a:t> adopt this Charter to secure domestic tranquility in our community.</a:t>
            </a:r>
          </a:p>
          <a:p>
            <a:pPr algn="just"/>
            <a:endParaRPr lang="en-US" sz="1800" dirty="0">
              <a:latin typeface="Georgia" panose="02040502050405020303" pitchFamily="18" charset="0"/>
            </a:endParaRPr>
          </a:p>
          <a:p>
            <a:pPr algn="just"/>
            <a:r>
              <a:rPr lang="en-US" sz="1800" dirty="0">
                <a:latin typeface="Georgia" panose="02040502050405020303" pitchFamily="18" charset="0"/>
              </a:rPr>
              <a:t>	SEAL</a:t>
            </a:r>
          </a:p>
          <a:p>
            <a:pPr algn="just"/>
            <a:endParaRPr lang="en-US" sz="1800" dirty="0">
              <a:latin typeface="Georgia" panose="02040502050405020303" pitchFamily="18" charset="0"/>
            </a:endParaRPr>
          </a:p>
          <a:p>
            <a:pPr algn="just"/>
            <a:r>
              <a:rPr lang="en-US" sz="1800" dirty="0">
                <a:latin typeface="Georgia" panose="02040502050405020303" pitchFamily="18" charset="0"/>
              </a:rPr>
              <a:t>			Chairman	_____________________________________</a:t>
            </a:r>
          </a:p>
          <a:p>
            <a:pPr algn="just"/>
            <a:r>
              <a:rPr lang="en-US" sz="1800" dirty="0">
                <a:latin typeface="Georgia" panose="02040502050405020303" pitchFamily="18" charset="0"/>
              </a:rPr>
              <a:t>							</a:t>
            </a:r>
            <a:r>
              <a:rPr lang="en-US" sz="1800" dirty="0">
                <a:solidFill>
                  <a:srgbClr val="FF0000"/>
                </a:solidFill>
                <a:latin typeface="Georgia" panose="02040502050405020303" pitchFamily="18" charset="0"/>
              </a:rPr>
              <a:t>Print Name</a:t>
            </a:r>
          </a:p>
          <a:p>
            <a:pPr algn="just"/>
            <a:r>
              <a:rPr lang="en-US" sz="1800" dirty="0">
                <a:latin typeface="Georgia" panose="02040502050405020303" pitchFamily="18" charset="0"/>
              </a:rPr>
              <a:t>			Co-Chairman 	_____________________________________</a:t>
            </a:r>
          </a:p>
          <a:p>
            <a:pPr algn="just"/>
            <a:r>
              <a:rPr lang="en-US" sz="1800" dirty="0">
                <a:latin typeface="Georgia" panose="02040502050405020303" pitchFamily="18" charset="0"/>
              </a:rPr>
              <a:t>							</a:t>
            </a:r>
            <a:r>
              <a:rPr lang="en-US" sz="1800" dirty="0">
                <a:solidFill>
                  <a:srgbClr val="FF0000"/>
                </a:solidFill>
                <a:latin typeface="Georgia" panose="02040502050405020303" pitchFamily="18" charset="0"/>
              </a:rPr>
              <a:t> Print Name</a:t>
            </a:r>
            <a:endParaRPr lang="en-US" sz="1800" dirty="0">
              <a:latin typeface="Georgia" panose="02040502050405020303" pitchFamily="18" charset="0"/>
            </a:endParaRPr>
          </a:p>
          <a:p>
            <a:pPr algn="just"/>
            <a:r>
              <a:rPr lang="en-US" sz="1800" dirty="0">
                <a:latin typeface="Georgia" panose="02040502050405020303" pitchFamily="18" charset="0"/>
              </a:rPr>
              <a:t>			Secretary	_____________________________________</a:t>
            </a:r>
          </a:p>
          <a:p>
            <a:pPr algn="just"/>
            <a:r>
              <a:rPr lang="en-US" sz="1800" dirty="0">
                <a:latin typeface="Georgia" panose="02040502050405020303" pitchFamily="18" charset="0"/>
              </a:rPr>
              <a:t>							</a:t>
            </a:r>
            <a:r>
              <a:rPr lang="en-US" sz="1800" dirty="0">
                <a:solidFill>
                  <a:srgbClr val="FF0000"/>
                </a:solidFill>
                <a:latin typeface="Georgia" panose="02040502050405020303" pitchFamily="18" charset="0"/>
              </a:rPr>
              <a:t> Print Name</a:t>
            </a:r>
          </a:p>
          <a:p>
            <a:pPr algn="just"/>
            <a:r>
              <a:rPr lang="en-US" sz="1800" dirty="0">
                <a:latin typeface="Georgia" panose="02040502050405020303" pitchFamily="18" charset="0"/>
              </a:rPr>
              <a:t>			Treasurer	_____________________________________</a:t>
            </a:r>
          </a:p>
          <a:p>
            <a:pPr algn="just"/>
            <a:r>
              <a:rPr lang="en-US" sz="1800" dirty="0">
                <a:latin typeface="Georgia" panose="02040502050405020303" pitchFamily="18" charset="0"/>
              </a:rPr>
              <a:t>							</a:t>
            </a:r>
            <a:r>
              <a:rPr lang="en-US" sz="1800" dirty="0">
                <a:solidFill>
                  <a:srgbClr val="FF0000"/>
                </a:solidFill>
                <a:latin typeface="Georgia" panose="02040502050405020303" pitchFamily="18" charset="0"/>
              </a:rPr>
              <a:t> Print Name</a:t>
            </a:r>
            <a:endParaRPr lang="en-US" sz="1800" dirty="0">
              <a:latin typeface="Georgia" panose="02040502050405020303" pitchFamily="18" charset="0"/>
            </a:endParaRPr>
          </a:p>
          <a:p>
            <a:pPr algn="just"/>
            <a:endParaRPr lang="en-US" sz="1800" dirty="0">
              <a:latin typeface="Georgia" panose="02040502050405020303" pitchFamily="18" charset="0"/>
            </a:endParaRPr>
          </a:p>
          <a:p>
            <a:pPr algn="just"/>
            <a:endParaRPr lang="en-US" sz="1800" dirty="0">
              <a:latin typeface="Georgia" panose="02040502050405020303" pitchFamily="18" charset="0"/>
            </a:endParaRPr>
          </a:p>
          <a:p>
            <a:pPr lvl="0" algn="just"/>
            <a:endParaRPr lang="en-US" sz="1800" dirty="0">
              <a:latin typeface="Georgia" panose="02040502050405020303" pitchFamily="18" charset="0"/>
            </a:endParaRPr>
          </a:p>
        </p:txBody>
      </p:sp>
      <p:pic>
        <p:nvPicPr>
          <p:cNvPr id="7" name="Picture 6">
            <a:extLst>
              <a:ext uri="{FF2B5EF4-FFF2-40B4-BE49-F238E27FC236}">
                <a16:creationId xmlns:a16="http://schemas.microsoft.com/office/drawing/2014/main" id="{B6EECAF3-7BE8-BB1A-ABE8-B0B0CA7EB9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5423" y="2898328"/>
            <a:ext cx="1371600" cy="1361440"/>
          </a:xfrm>
          <a:prstGeom prst="rect">
            <a:avLst/>
          </a:prstGeom>
          <a:noFill/>
          <a:ln>
            <a:noFill/>
          </a:ln>
        </p:spPr>
      </p:pic>
      <p:pic>
        <p:nvPicPr>
          <p:cNvPr id="5" name="Audio 4">
            <a:hlinkClick r:id="" action="ppaction://media"/>
            <a:extLst>
              <a:ext uri="{FF2B5EF4-FFF2-40B4-BE49-F238E27FC236}">
                <a16:creationId xmlns:a16="http://schemas.microsoft.com/office/drawing/2014/main" id="{4F3FE40A-4EDB-EE42-40A1-B5B81FF4A14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09792751"/>
      </p:ext>
    </p:extLst>
  </p:cSld>
  <p:clrMapOvr>
    <a:masterClrMapping/>
  </p:clrMapOvr>
  <mc:AlternateContent xmlns:mc="http://schemas.openxmlformats.org/markup-compatibility/2006">
    <mc:Choice xmlns:p14="http://schemas.microsoft.com/office/powerpoint/2010/main" Requires="p14">
      <p:transition spd="slow" p14:dur="2000" advTm="41377"/>
    </mc:Choice>
    <mc:Fallback>
      <p:transition spd="slow" advTm="41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p:cTn id="10"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2" dur="1000"/>
                                        <p:tgtEl>
                                          <p:spTgt spid="3">
                                            <p:txEl>
                                              <p:pRg st="0" end="0"/>
                                            </p:txEl>
                                          </p:spTgt>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p:cTn id="16"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7"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8" dur="1000"/>
                                        <p:tgtEl>
                                          <p:spTgt spid="3">
                                            <p:txEl>
                                              <p:pRg st="2" end="2"/>
                                            </p:txEl>
                                          </p:spTgt>
                                        </p:tgtEl>
                                      </p:cBhvr>
                                    </p:animEffect>
                                  </p:childTnLst>
                                </p:cTn>
                              </p:par>
                            </p:childTnLst>
                          </p:cTn>
                        </p:par>
                        <p:par>
                          <p:cTn id="19" fill="hold">
                            <p:stCondLst>
                              <p:cond delay="2000"/>
                            </p:stCondLst>
                            <p:childTnLst>
                              <p:par>
                                <p:cTn id="20" presetID="53" presetClass="entr" presetSubtype="16" fill="hold" grpId="0"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p:cTn id="22"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4" dur="1000"/>
                                        <p:tgtEl>
                                          <p:spTgt spid="3">
                                            <p:txEl>
                                              <p:pRg st="4" end="4"/>
                                            </p:txEl>
                                          </p:spTgt>
                                        </p:tgtEl>
                                      </p:cBhvr>
                                    </p:animEffect>
                                  </p:childTnLst>
                                </p:cTn>
                              </p:par>
                            </p:childTnLst>
                          </p:cTn>
                        </p:par>
                        <p:par>
                          <p:cTn id="25" fill="hold">
                            <p:stCondLst>
                              <p:cond delay="3000"/>
                            </p:stCondLst>
                            <p:childTnLst>
                              <p:par>
                                <p:cTn id="26" presetID="53" presetClass="entr" presetSubtype="16" fill="hold" grpId="0"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1000"/>
                                        <p:tgtEl>
                                          <p:spTgt spid="3">
                                            <p:txEl>
                                              <p:pRg st="5" end="5"/>
                                            </p:txEl>
                                          </p:spTgt>
                                        </p:tgtEl>
                                      </p:cBhvr>
                                    </p:animEffect>
                                  </p:childTnLst>
                                </p:cTn>
                              </p:par>
                            </p:childTnLst>
                          </p:cTn>
                        </p:par>
                        <p:par>
                          <p:cTn id="31" fill="hold">
                            <p:stCondLst>
                              <p:cond delay="4000"/>
                            </p:stCondLst>
                            <p:childTnLst>
                              <p:par>
                                <p:cTn id="32" presetID="53" presetClass="entr" presetSubtype="16" fill="hold" grpId="0"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 calcmode="lin" valueType="num">
                                      <p:cBhvr>
                                        <p:cTn id="34"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5" dur="1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6" dur="1000"/>
                                        <p:tgtEl>
                                          <p:spTgt spid="3">
                                            <p:txEl>
                                              <p:pRg st="6" end="6"/>
                                            </p:txEl>
                                          </p:spTgt>
                                        </p:tgtEl>
                                      </p:cBhvr>
                                    </p:animEffect>
                                  </p:childTnLst>
                                </p:cTn>
                              </p:par>
                            </p:childTnLst>
                          </p:cTn>
                        </p:par>
                        <p:par>
                          <p:cTn id="37" fill="hold">
                            <p:stCondLst>
                              <p:cond delay="5000"/>
                            </p:stCondLst>
                            <p:childTnLst>
                              <p:par>
                                <p:cTn id="38" presetID="53" presetClass="entr" presetSubtype="16" fill="hold" grpId="0" nodeType="after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 calcmode="lin" valueType="num">
                                      <p:cBhvr>
                                        <p:cTn id="40"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1" dur="10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2" dur="1000"/>
                                        <p:tgtEl>
                                          <p:spTgt spid="3">
                                            <p:txEl>
                                              <p:pRg st="7" end="7"/>
                                            </p:txEl>
                                          </p:spTgt>
                                        </p:tgtEl>
                                      </p:cBhvr>
                                    </p:animEffect>
                                  </p:childTnLst>
                                </p:cTn>
                              </p:par>
                            </p:childTnLst>
                          </p:cTn>
                        </p:par>
                        <p:par>
                          <p:cTn id="43" fill="hold">
                            <p:stCondLst>
                              <p:cond delay="6000"/>
                            </p:stCondLst>
                            <p:childTnLst>
                              <p:par>
                                <p:cTn id="44" presetID="53" presetClass="entr" presetSubtype="16" fill="hold" grpId="0"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 calcmode="lin" valueType="num">
                                      <p:cBhvr>
                                        <p:cTn id="46"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7" dur="10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48" dur="1000"/>
                                        <p:tgtEl>
                                          <p:spTgt spid="3">
                                            <p:txEl>
                                              <p:pRg st="8" end="8"/>
                                            </p:txEl>
                                          </p:spTgt>
                                        </p:tgtEl>
                                      </p:cBhvr>
                                    </p:animEffect>
                                  </p:childTnLst>
                                </p:cTn>
                              </p:par>
                            </p:childTnLst>
                          </p:cTn>
                        </p:par>
                        <p:par>
                          <p:cTn id="49" fill="hold">
                            <p:stCondLst>
                              <p:cond delay="7000"/>
                            </p:stCondLst>
                            <p:childTnLst>
                              <p:par>
                                <p:cTn id="50" presetID="53" presetClass="entr" presetSubtype="16" fill="hold" grpId="0" nodeType="after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calcmode="lin" valueType="num">
                                      <p:cBhvr>
                                        <p:cTn id="52"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53" dur="10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54" dur="1000"/>
                                        <p:tgtEl>
                                          <p:spTgt spid="3">
                                            <p:txEl>
                                              <p:pRg st="9" end="9"/>
                                            </p:txEl>
                                          </p:spTgt>
                                        </p:tgtEl>
                                      </p:cBhvr>
                                    </p:animEffect>
                                  </p:childTnLst>
                                </p:cTn>
                              </p:par>
                            </p:childTnLst>
                          </p:cTn>
                        </p:par>
                        <p:par>
                          <p:cTn id="55" fill="hold">
                            <p:stCondLst>
                              <p:cond delay="8000"/>
                            </p:stCondLst>
                            <p:childTnLst>
                              <p:par>
                                <p:cTn id="56" presetID="53" presetClass="entr" presetSubtype="16" fill="hold" grpId="0" nodeType="after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 calcmode="lin" valueType="num">
                                      <p:cBhvr>
                                        <p:cTn id="58"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59" dur="10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60" dur="1000"/>
                                        <p:tgtEl>
                                          <p:spTgt spid="3">
                                            <p:txEl>
                                              <p:pRg st="10" end="10"/>
                                            </p:txEl>
                                          </p:spTgt>
                                        </p:tgtEl>
                                      </p:cBhvr>
                                    </p:animEffect>
                                  </p:childTnLst>
                                </p:cTn>
                              </p:par>
                            </p:childTnLst>
                          </p:cTn>
                        </p:par>
                        <p:par>
                          <p:cTn id="61" fill="hold">
                            <p:stCondLst>
                              <p:cond delay="9000"/>
                            </p:stCondLst>
                            <p:childTnLst>
                              <p:par>
                                <p:cTn id="62" presetID="53" presetClass="entr" presetSubtype="16" fill="hold" grpId="0" nodeType="afterEffect">
                                  <p:stCondLst>
                                    <p:cond delay="0"/>
                                  </p:stCondLst>
                                  <p:childTnLst>
                                    <p:set>
                                      <p:cBhvr>
                                        <p:cTn id="63" dur="1" fill="hold">
                                          <p:stCondLst>
                                            <p:cond delay="0"/>
                                          </p:stCondLst>
                                        </p:cTn>
                                        <p:tgtEl>
                                          <p:spTgt spid="3">
                                            <p:txEl>
                                              <p:pRg st="11" end="11"/>
                                            </p:txEl>
                                          </p:spTgt>
                                        </p:tgtEl>
                                        <p:attrNameLst>
                                          <p:attrName>style.visibility</p:attrName>
                                        </p:attrNameLst>
                                      </p:cBhvr>
                                      <p:to>
                                        <p:strVal val="visible"/>
                                      </p:to>
                                    </p:set>
                                    <p:anim calcmode="lin" valueType="num">
                                      <p:cBhvr>
                                        <p:cTn id="64" dur="10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65" dur="10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66" dur="1000"/>
                                        <p:tgtEl>
                                          <p:spTgt spid="3">
                                            <p:txEl>
                                              <p:pRg st="11" end="11"/>
                                            </p:txEl>
                                          </p:spTgt>
                                        </p:tgtEl>
                                      </p:cBhvr>
                                    </p:animEffect>
                                  </p:childTnLst>
                                </p:cTn>
                              </p:par>
                              <p:par>
                                <p:cTn id="67" presetID="45" presetClass="entr" presetSubtype="0" fill="hold"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2000"/>
                                        <p:tgtEl>
                                          <p:spTgt spid="7"/>
                                        </p:tgtEl>
                                      </p:cBhvr>
                                    </p:animEffect>
                                    <p:anim calcmode="lin" valueType="num">
                                      <p:cBhvr>
                                        <p:cTn id="70" dur="2000" fill="hold"/>
                                        <p:tgtEl>
                                          <p:spTgt spid="7"/>
                                        </p:tgtEl>
                                        <p:attrNameLst>
                                          <p:attrName>ppt_w</p:attrName>
                                        </p:attrNameLst>
                                      </p:cBhvr>
                                      <p:tavLst>
                                        <p:tav tm="0" fmla="#ppt_w*sin(2.5*pi*$)">
                                          <p:val>
                                            <p:fltVal val="0"/>
                                          </p:val>
                                        </p:tav>
                                        <p:tav tm="100000">
                                          <p:val>
                                            <p:fltVal val="1"/>
                                          </p:val>
                                        </p:tav>
                                      </p:tavLst>
                                    </p:anim>
                                    <p:anim calcmode="lin" valueType="num">
                                      <p:cBhvr>
                                        <p:cTn id="71"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EF1E-2375-BF8B-AC03-E06B654EA0D2}"/>
              </a:ext>
            </a:extLst>
          </p:cNvPr>
          <p:cNvSpPr>
            <a:spLocks noGrp="1"/>
          </p:cNvSpPr>
          <p:nvPr>
            <p:ph type="ctrTitle"/>
          </p:nvPr>
        </p:nvSpPr>
        <p:spPr>
          <a:xfrm>
            <a:off x="417250" y="363982"/>
            <a:ext cx="11283519" cy="917683"/>
          </a:xfrm>
        </p:spPr>
        <p:txBody>
          <a:bodyPr>
            <a:normAutofit/>
          </a:bodyPr>
          <a:lstStyle/>
          <a:p>
            <a:r>
              <a:rPr lang="en-US" sz="2400" b="1" dirty="0">
                <a:solidFill>
                  <a:srgbClr val="FF0000"/>
                </a:solidFill>
                <a:effectLst/>
                <a:latin typeface="Georgia" panose="02040502050405020303" pitchFamily="18" charset="0"/>
                <a:ea typeface="Times New Roman" panose="02020603050405020304" pitchFamily="18" charset="0"/>
                <a:cs typeface="Times New Roman" panose="02020603050405020304" pitchFamily="18" charset="0"/>
              </a:rPr>
              <a:t>YOUR </a:t>
            </a:r>
            <a:r>
              <a:rPr lang="en-US" sz="24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STATE </a:t>
            </a:r>
            <a:r>
              <a:rPr lang="en-US" sz="2400" b="1" dirty="0">
                <a:solidFill>
                  <a:srgbClr val="FF0000"/>
                </a:solidFill>
                <a:effectLst/>
                <a:latin typeface="Georgia" panose="02040502050405020303" pitchFamily="18" charset="0"/>
                <a:ea typeface="Times New Roman" panose="02020603050405020304" pitchFamily="18" charset="0"/>
                <a:cs typeface="Times New Roman" panose="02020603050405020304" pitchFamily="18" charset="0"/>
              </a:rPr>
              <a:t>YOUR</a:t>
            </a:r>
            <a:r>
              <a:rPr lang="en-US" sz="24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COUNTY</a:t>
            </a:r>
            <a:br>
              <a:rPr lang="en-US" sz="24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br>
            <a:r>
              <a:rPr lang="en-US" sz="24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COMMITTEE OF SAFETY CHARTER</a:t>
            </a:r>
            <a:endParaRPr lang="en-US" sz="2400" dirty="0">
              <a:latin typeface="Georgia" panose="02040502050405020303" pitchFamily="18" charset="0"/>
            </a:endParaRPr>
          </a:p>
        </p:txBody>
      </p:sp>
      <p:sp>
        <p:nvSpPr>
          <p:cNvPr id="3" name="Subtitle 2">
            <a:extLst>
              <a:ext uri="{FF2B5EF4-FFF2-40B4-BE49-F238E27FC236}">
                <a16:creationId xmlns:a16="http://schemas.microsoft.com/office/drawing/2014/main" id="{E5EFA1D3-0F25-78E3-C7AC-7DCDCF4684F1}"/>
              </a:ext>
            </a:extLst>
          </p:cNvPr>
          <p:cNvSpPr>
            <a:spLocks noGrp="1"/>
          </p:cNvSpPr>
          <p:nvPr>
            <p:ph type="subTitle" idx="1"/>
          </p:nvPr>
        </p:nvSpPr>
        <p:spPr>
          <a:xfrm>
            <a:off x="417250" y="2252631"/>
            <a:ext cx="11283518" cy="2843151"/>
          </a:xfrm>
        </p:spPr>
        <p:txBody>
          <a:bodyPr>
            <a:noAutofit/>
          </a:bodyPr>
          <a:lstStyle/>
          <a:p>
            <a:pPr algn="just">
              <a:lnSpc>
                <a:spcPct val="115000"/>
              </a:lnSpc>
              <a:spcBef>
                <a:spcPts val="0"/>
              </a:spcBef>
              <a:spcAft>
                <a:spcPts val="1000"/>
              </a:spcAft>
              <a:tabLst>
                <a:tab pos="228600" algn="l"/>
                <a:tab pos="457200" algn="l"/>
                <a:tab pos="685800" algn="l"/>
              </a:tabLst>
            </a:pP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We the People of </a:t>
            </a:r>
            <a:r>
              <a:rPr lang="en-US" sz="1800" dirty="0">
                <a:solidFill>
                  <a:srgbClr val="FF0000"/>
                </a:solidFill>
                <a:effectLst/>
                <a:latin typeface="Georgia" panose="02040502050405020303" pitchFamily="18" charset="0"/>
                <a:ea typeface="Times New Roman" panose="02020603050405020304" pitchFamily="18" charset="0"/>
                <a:cs typeface="Times New Roman" panose="02020603050405020304" pitchFamily="18" charset="0"/>
              </a:rPr>
              <a:t>Your</a:t>
            </a: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 County hereby certify that on </a:t>
            </a:r>
            <a:r>
              <a:rPr lang="en-US" sz="1800" dirty="0">
                <a:solidFill>
                  <a:srgbClr val="FF0000"/>
                </a:solidFill>
                <a:effectLst/>
                <a:latin typeface="Georgia" panose="02040502050405020303" pitchFamily="18" charset="0"/>
                <a:ea typeface="Times New Roman" panose="02020603050405020304" pitchFamily="18" charset="0"/>
                <a:cs typeface="Times New Roman" panose="02020603050405020304" pitchFamily="18" charset="0"/>
              </a:rPr>
              <a:t>________ ___, </a:t>
            </a: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in the year of our Lord 20</a:t>
            </a:r>
            <a:r>
              <a:rPr lang="en-US" sz="1800" dirty="0">
                <a:solidFill>
                  <a:srgbClr val="FF0000"/>
                </a:solidFill>
                <a:effectLst/>
                <a:latin typeface="Georgia" panose="02040502050405020303" pitchFamily="18" charset="0"/>
                <a:ea typeface="Times New Roman" panose="02020603050405020304" pitchFamily="18" charset="0"/>
                <a:cs typeface="Times New Roman" panose="02020603050405020304" pitchFamily="18" charset="0"/>
              </a:rPr>
              <a:t>24</a:t>
            </a: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en-US" sz="1800" dirty="0">
                <a:solidFill>
                  <a:srgbClr val="FF0000"/>
                </a:solidFill>
                <a:latin typeface="Georgia" panose="02040502050405020303" pitchFamily="18" charset="0"/>
                <a:ea typeface="Times New Roman" panose="02020603050405020304" pitchFamily="18" charset="0"/>
                <a:cs typeface="Times New Roman" panose="02020603050405020304" pitchFamily="18" charset="0"/>
              </a:rPr>
              <a:t>Your</a:t>
            </a: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 County Committee of Safety assembled, resolved, and adopted this Charter on behalf of We the People of </a:t>
            </a:r>
            <a:r>
              <a:rPr lang="en-US" sz="1800" dirty="0">
                <a:solidFill>
                  <a:srgbClr val="FF0000"/>
                </a:solidFill>
                <a:latin typeface="Georgia" panose="02040502050405020303" pitchFamily="18" charset="0"/>
                <a:ea typeface="Times New Roman" panose="02020603050405020304" pitchFamily="18" charset="0"/>
                <a:cs typeface="Times New Roman" panose="02020603050405020304" pitchFamily="18" charset="0"/>
              </a:rPr>
              <a:t>Your</a:t>
            </a: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 County in order to secure the union, preserve justice, ensure domestic tranquility, restore the Militia, promote the general welfare, secure the blessings of liberty to ourselves and our posterity, and exercise our unalienable right of Government by Consent. </a:t>
            </a:r>
          </a:p>
          <a:p>
            <a:pPr marL="0" marR="0" algn="just">
              <a:lnSpc>
                <a:spcPct val="115000"/>
              </a:lnSpc>
              <a:spcBef>
                <a:spcPts val="0"/>
              </a:spcBef>
              <a:spcAft>
                <a:spcPts val="1000"/>
              </a:spcAft>
              <a:tabLst>
                <a:tab pos="228600" algn="l"/>
                <a:tab pos="457200" algn="l"/>
                <a:tab pos="685800" algn="l"/>
              </a:tabLst>
            </a:pP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This Charted may be updated to add to or alter as necessary by the approval by popular vote of a quorum. There is no limitation to the number of committeemen for it is an unalienable right of all the People to have Government by Consent. Many hands make lite work.</a:t>
            </a:r>
          </a:p>
          <a:p>
            <a:endParaRPr lang="en-US" sz="1800" dirty="0">
              <a:latin typeface="Georgia" panose="02040502050405020303" pitchFamily="18" charset="0"/>
            </a:endParaRPr>
          </a:p>
        </p:txBody>
      </p:sp>
      <p:pic>
        <p:nvPicPr>
          <p:cNvPr id="7" name="Audio 6">
            <a:hlinkClick r:id="" action="ppaction://media"/>
            <a:extLst>
              <a:ext uri="{FF2B5EF4-FFF2-40B4-BE49-F238E27FC236}">
                <a16:creationId xmlns:a16="http://schemas.microsoft.com/office/drawing/2014/main" id="{5CBE70E0-5A3E-6F26-1049-5EE97997C7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03370762"/>
      </p:ext>
    </p:extLst>
  </p:cSld>
  <p:clrMapOvr>
    <a:masterClrMapping/>
  </p:clrMapOvr>
  <mc:AlternateContent xmlns:mc="http://schemas.openxmlformats.org/markup-compatibility/2006" xmlns:p14="http://schemas.microsoft.com/office/powerpoint/2010/main">
    <mc:Choice Requires="p14">
      <p:transition spd="slow" p14:dur="2000" advTm="68124"/>
    </mc:Choice>
    <mc:Fallback xmlns="">
      <p:transition spd="slow" advTm="68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750"/>
                                        <p:tgtEl>
                                          <p:spTgt spid="2"/>
                                        </p:tgtEl>
                                      </p:cBhvr>
                                    </p:animEffect>
                                  </p:childTnLst>
                                </p:cTn>
                              </p:par>
                            </p:childTnLst>
                          </p:cTn>
                        </p:par>
                        <p:par>
                          <p:cTn id="11" fill="hold">
                            <p:stCondLst>
                              <p:cond delay="1750"/>
                            </p:stCondLst>
                            <p:childTnLst>
                              <p:par>
                                <p:cTn id="12" presetID="53" presetClass="entr" presetSubtype="16"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par>
                          <p:cTn id="17" fill="hold">
                            <p:stCondLst>
                              <p:cond delay="2250"/>
                            </p:stCondLst>
                            <p:childTnLst>
                              <p:par>
                                <p:cTn id="18" presetID="53" presetClass="entr" presetSubtype="16"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EF1E-2375-BF8B-AC03-E06B654EA0D2}"/>
              </a:ext>
            </a:extLst>
          </p:cNvPr>
          <p:cNvSpPr>
            <a:spLocks noGrp="1"/>
          </p:cNvSpPr>
          <p:nvPr>
            <p:ph type="ctrTitle"/>
          </p:nvPr>
        </p:nvSpPr>
        <p:spPr>
          <a:xfrm>
            <a:off x="417250" y="399493"/>
            <a:ext cx="11283519" cy="456042"/>
          </a:xfrm>
        </p:spPr>
        <p:txBody>
          <a:bodyPr>
            <a:normAutofit/>
          </a:bodyPr>
          <a:lstStyle/>
          <a:p>
            <a:r>
              <a:rPr lang="en-US" sz="2400" b="1" cap="small" dirty="0">
                <a:effectLst/>
                <a:latin typeface="Georgia" panose="02040502050405020303" pitchFamily="18" charset="0"/>
                <a:ea typeface="Times New Roman" panose="02020603050405020304" pitchFamily="18" charset="0"/>
                <a:cs typeface="Times New Roman" panose="02020603050405020304" pitchFamily="18" charset="0"/>
              </a:rPr>
              <a:t>Committee Of Safety Purpose</a:t>
            </a:r>
            <a:endParaRPr lang="en-US" sz="2400" dirty="0">
              <a:latin typeface="Georgia" panose="02040502050405020303" pitchFamily="18" charset="0"/>
            </a:endParaRPr>
          </a:p>
        </p:txBody>
      </p:sp>
      <p:sp>
        <p:nvSpPr>
          <p:cNvPr id="3" name="Subtitle 2">
            <a:extLst>
              <a:ext uri="{FF2B5EF4-FFF2-40B4-BE49-F238E27FC236}">
                <a16:creationId xmlns:a16="http://schemas.microsoft.com/office/drawing/2014/main" id="{E5EFA1D3-0F25-78E3-C7AC-7DCDCF4684F1}"/>
              </a:ext>
            </a:extLst>
          </p:cNvPr>
          <p:cNvSpPr>
            <a:spLocks noGrp="1"/>
          </p:cNvSpPr>
          <p:nvPr>
            <p:ph type="subTitle" idx="1"/>
          </p:nvPr>
        </p:nvSpPr>
        <p:spPr>
          <a:xfrm>
            <a:off x="417250" y="1063284"/>
            <a:ext cx="11283518" cy="5319588"/>
          </a:xfrm>
        </p:spPr>
        <p:txBody>
          <a:bodyPr>
            <a:noAutofit/>
          </a:bodyPr>
          <a:lstStyle/>
          <a:p>
            <a:pPr marL="0" marR="0" algn="just">
              <a:lnSpc>
                <a:spcPct val="115000"/>
              </a:lnSpc>
              <a:spcBef>
                <a:spcPts val="0"/>
              </a:spcBef>
              <a:spcAft>
                <a:spcPts val="1000"/>
              </a:spcAft>
              <a:tabLst>
                <a:tab pos="228600" algn="l"/>
                <a:tab pos="457200" algn="l"/>
                <a:tab pos="685800" algn="l"/>
              </a:tabLst>
            </a:pPr>
            <a:r>
              <a:rPr lang="en-US" sz="1600" dirty="0">
                <a:effectLst/>
                <a:latin typeface="Georgia" panose="02040502050405020303" pitchFamily="18" charset="0"/>
                <a:ea typeface="Times New Roman" panose="02020603050405020304" pitchFamily="18" charset="0"/>
                <a:cs typeface="Times New Roman" panose="02020603050405020304" pitchFamily="18" charset="0"/>
              </a:rPr>
              <a:t>The purpose of the CCOS is for We the People to exercise our unalienable right of Government by Consent. The CCOS is primarily humanitarian and to protect, defend, and support the Constitution for the United States of America, and to assist the Sheriff and Jury Administrators in securing the rights of the people. Committees of Safety, historically speaking, empowered the people at the grass roots to return control of their local government back under the will of the People. </a:t>
            </a:r>
          </a:p>
          <a:p>
            <a:pPr marL="0" marR="0" algn="just">
              <a:lnSpc>
                <a:spcPct val="115000"/>
              </a:lnSpc>
              <a:spcBef>
                <a:spcPts val="0"/>
              </a:spcBef>
              <a:spcAft>
                <a:spcPts val="0"/>
              </a:spcAft>
              <a:tabLst>
                <a:tab pos="228600" algn="l"/>
              </a:tabLst>
            </a:pPr>
            <a:r>
              <a:rPr lang="en-US" sz="16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 CCOS supports the Unified United States Common Law Grand Jury which has filed a Writ Quo Warranto and a final Presentment to the United States Supreme Court; exposing the enemies of Liberty both foreign and domestic; and is determined to take back our Judiciary and restore our Courts of Justice. Committees of Safety are needed to take back control of our political and Judicial process at the grassroots level.</a:t>
            </a:r>
            <a:endParaRPr lang="en-US" sz="1600" dirty="0">
              <a:solidFill>
                <a:srgbClr val="000000"/>
              </a:solidFill>
              <a:effectLst/>
              <a:latin typeface="Georgia" panose="02040502050405020303" pitchFamily="18" charset="0"/>
              <a:ea typeface="Times New Roman" panose="02020603050405020304" pitchFamily="18" charset="0"/>
            </a:endParaRPr>
          </a:p>
          <a:p>
            <a:pPr marL="0" marR="0" algn="just">
              <a:lnSpc>
                <a:spcPct val="115000"/>
              </a:lnSpc>
              <a:spcBef>
                <a:spcPts val="0"/>
              </a:spcBef>
              <a:spcAft>
                <a:spcPts val="0"/>
              </a:spcAft>
              <a:tabLst>
                <a:tab pos="228600" algn="l"/>
              </a:tabLst>
            </a:pPr>
            <a:r>
              <a:rPr lang="en-US" sz="16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en-US" sz="1600" dirty="0">
              <a:solidFill>
                <a:srgbClr val="000000"/>
              </a:solidFill>
              <a:effectLst/>
              <a:latin typeface="Georgia" panose="02040502050405020303" pitchFamily="18" charset="0"/>
              <a:ea typeface="Times New Roman" panose="02020603050405020304" pitchFamily="18" charset="0"/>
            </a:endParaRPr>
          </a:p>
          <a:p>
            <a:pPr marL="0" marR="0" algn="just">
              <a:lnSpc>
                <a:spcPct val="115000"/>
              </a:lnSpc>
              <a:spcBef>
                <a:spcPts val="0"/>
              </a:spcBef>
              <a:spcAft>
                <a:spcPts val="0"/>
              </a:spcAft>
              <a:tabLst>
                <a:tab pos="228600" algn="l"/>
              </a:tabLst>
            </a:pPr>
            <a:r>
              <a:rPr lang="en-US" sz="16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In 1774, the various Committees of Safety called for the First Continental Congress. Delegates to that Congress went from town, to county, to Provincial level Committees, before being selected to go to Philadelphia. In Western Massachusetts, Committees of Safety forced the resignations of rouge judges appointed under the Massachusetts Government Act (1774).</a:t>
            </a:r>
            <a:endParaRPr lang="en-US" sz="1600" dirty="0">
              <a:solidFill>
                <a:srgbClr val="000000"/>
              </a:solidFill>
              <a:effectLst/>
              <a:latin typeface="Georgia" panose="02040502050405020303" pitchFamily="18" charset="0"/>
              <a:ea typeface="Times New Roman" panose="02020603050405020304" pitchFamily="18" charset="0"/>
            </a:endParaRPr>
          </a:p>
          <a:p>
            <a:pPr marL="0" marR="0" algn="just">
              <a:lnSpc>
                <a:spcPct val="115000"/>
              </a:lnSpc>
              <a:spcBef>
                <a:spcPts val="0"/>
              </a:spcBef>
              <a:spcAft>
                <a:spcPts val="0"/>
              </a:spcAft>
              <a:tabLst>
                <a:tab pos="228600" algn="l"/>
              </a:tabLst>
            </a:pPr>
            <a:r>
              <a:rPr lang="en-US" sz="16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en-US" sz="1600" dirty="0">
              <a:solidFill>
                <a:srgbClr val="000000"/>
              </a:solidFill>
              <a:effectLst/>
              <a:latin typeface="Georgia" panose="02040502050405020303" pitchFamily="18" charset="0"/>
              <a:ea typeface="Times New Roman" panose="02020603050405020304" pitchFamily="18" charset="0"/>
            </a:endParaRPr>
          </a:p>
          <a:p>
            <a:pPr marL="0" marR="0" algn="just">
              <a:lnSpc>
                <a:spcPct val="115000"/>
              </a:lnSpc>
              <a:spcBef>
                <a:spcPts val="0"/>
              </a:spcBef>
              <a:spcAft>
                <a:spcPts val="0"/>
              </a:spcAft>
              <a:tabLst>
                <a:tab pos="228600" algn="l"/>
              </a:tabLst>
            </a:pPr>
            <a:r>
              <a:rPr lang="en-US" sz="16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 “Committee of Safety” is the very same method that our founding fathers used to take control of their local governments. These Free and Independent Committeemen built the Nation we inherited. We the People, through the true Committeeman at the Grass Roots, will take back control of our local, state and federal governments filling political vacancies with Statesmen who will honor their oaths and remove, via recall, all tyrants that have seized control of various political positions.</a:t>
            </a:r>
            <a:endParaRPr lang="en-US" sz="1600" dirty="0">
              <a:solidFill>
                <a:srgbClr val="000000"/>
              </a:solidFill>
              <a:effectLst/>
              <a:latin typeface="Georgia" panose="02040502050405020303" pitchFamily="18" charset="0"/>
              <a:ea typeface="Times New Roman" panose="02020603050405020304" pitchFamily="18" charset="0"/>
            </a:endParaRPr>
          </a:p>
        </p:txBody>
      </p:sp>
      <p:pic>
        <p:nvPicPr>
          <p:cNvPr id="9" name="Audio 8">
            <a:hlinkClick r:id="" action="ppaction://media"/>
            <a:extLst>
              <a:ext uri="{FF2B5EF4-FFF2-40B4-BE49-F238E27FC236}">
                <a16:creationId xmlns:a16="http://schemas.microsoft.com/office/drawing/2014/main" id="{B2D2236F-1189-F4BA-761A-BB996CC583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07303004"/>
      </p:ext>
    </p:extLst>
  </p:cSld>
  <p:clrMapOvr>
    <a:masterClrMapping/>
  </p:clrMapOvr>
  <mc:AlternateContent xmlns:mc="http://schemas.openxmlformats.org/markup-compatibility/2006">
    <mc:Choice xmlns:p14="http://schemas.microsoft.com/office/powerpoint/2010/main" Requires="p14">
      <p:transition spd="slow" p14:dur="2000" advTm="138335"/>
    </mc:Choice>
    <mc:Fallback>
      <p:transition spd="slow" advTm="138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750"/>
                                        <p:tgtEl>
                                          <p:spTgt spid="2"/>
                                        </p:tgtEl>
                                      </p:cBhvr>
                                    </p:animEffect>
                                  </p:childTnLst>
                                </p:cTn>
                              </p:par>
                            </p:childTnLst>
                          </p:cTn>
                        </p:par>
                        <p:par>
                          <p:cTn id="11" fill="hold">
                            <p:stCondLst>
                              <p:cond delay="1750"/>
                            </p:stCondLst>
                            <p:childTnLst>
                              <p:par>
                                <p:cTn id="12" presetID="53" presetClass="entr" presetSubtype="16"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par>
                          <p:cTn id="17" fill="hold">
                            <p:stCondLst>
                              <p:cond delay="2250"/>
                            </p:stCondLst>
                            <p:childTnLst>
                              <p:par>
                                <p:cTn id="18" presetID="53" presetClass="entr" presetSubtype="16"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3">
                                            <p:txEl>
                                              <p:pRg st="1" end="1"/>
                                            </p:txEl>
                                          </p:spTgt>
                                        </p:tgtEl>
                                      </p:cBhvr>
                                    </p:animEffect>
                                  </p:childTnLst>
                                </p:cTn>
                              </p:par>
                            </p:childTnLst>
                          </p:cTn>
                        </p:par>
                        <p:par>
                          <p:cTn id="23" fill="hold">
                            <p:stCondLst>
                              <p:cond delay="2750"/>
                            </p:stCondLst>
                            <p:childTnLst>
                              <p:par>
                                <p:cTn id="24" presetID="53" presetClass="entr" presetSubtype="16"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childTnLst>
                          </p:cTn>
                        </p:par>
                        <p:par>
                          <p:cTn id="29" fill="hold">
                            <p:stCondLst>
                              <p:cond delay="3250"/>
                            </p:stCondLst>
                            <p:childTnLst>
                              <p:par>
                                <p:cTn id="30" presetID="53" presetClass="entr" presetSubtype="16"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3">
                                            <p:txEl>
                                              <p:pRg st="3" end="3"/>
                                            </p:txEl>
                                          </p:spTgt>
                                        </p:tgtEl>
                                      </p:cBhvr>
                                    </p:animEffect>
                                  </p:childTnLst>
                                </p:cTn>
                              </p:par>
                            </p:childTnLst>
                          </p:cTn>
                        </p:par>
                        <p:par>
                          <p:cTn id="35" fill="hold">
                            <p:stCondLst>
                              <p:cond delay="3750"/>
                            </p:stCondLst>
                            <p:childTnLst>
                              <p:par>
                                <p:cTn id="36" presetID="53" presetClass="entr" presetSubtype="16"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3">
                                            <p:txEl>
                                              <p:pRg st="4" end="4"/>
                                            </p:txEl>
                                          </p:spTgt>
                                        </p:tgtEl>
                                      </p:cBhvr>
                                    </p:animEffect>
                                  </p:childTnLst>
                                </p:cTn>
                              </p:par>
                            </p:childTnLst>
                          </p:cTn>
                        </p:par>
                        <p:par>
                          <p:cTn id="41" fill="hold">
                            <p:stCondLst>
                              <p:cond delay="4250"/>
                            </p:stCondLst>
                            <p:childTnLst>
                              <p:par>
                                <p:cTn id="42" presetID="53" presetClass="entr" presetSubtype="16" fill="hold" grpId="0" nodeType="after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9"/>
                </p:tgtEl>
              </p:cMediaNode>
            </p:audio>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5EFA1D3-0F25-78E3-C7AC-7DCDCF4684F1}"/>
              </a:ext>
            </a:extLst>
          </p:cNvPr>
          <p:cNvSpPr>
            <a:spLocks noGrp="1"/>
          </p:cNvSpPr>
          <p:nvPr>
            <p:ph type="subTitle" idx="1"/>
          </p:nvPr>
        </p:nvSpPr>
        <p:spPr>
          <a:xfrm>
            <a:off x="417250" y="1024472"/>
            <a:ext cx="11283518" cy="5500619"/>
          </a:xfrm>
        </p:spPr>
        <p:txBody>
          <a:bodyPr>
            <a:noAutofit/>
          </a:bodyPr>
          <a:lstStyle/>
          <a:p>
            <a:pPr algn="just">
              <a:lnSpc>
                <a:spcPct val="115000"/>
              </a:lnSpc>
              <a:spcBef>
                <a:spcPts val="0"/>
              </a:spcBef>
              <a:tabLst>
                <a:tab pos="228600" algn="l"/>
              </a:tabLst>
            </a:pP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We said via the 10</a:t>
            </a:r>
            <a:r>
              <a:rPr lang="en-US" sz="1800" baseline="30000" dirty="0">
                <a:effectLst/>
                <a:latin typeface="Georgia" panose="02040502050405020303" pitchFamily="18" charset="0"/>
                <a:ea typeface="Times New Roman" panose="02020603050405020304" pitchFamily="18" charset="0"/>
                <a:cs typeface="Times New Roman" panose="02020603050405020304" pitchFamily="18" charset="0"/>
              </a:rPr>
              <a:t>th</a:t>
            </a: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 Amendment that, “</a:t>
            </a:r>
            <a:r>
              <a:rPr lang="en-US" sz="1800" i="1" dirty="0">
                <a:effectLst/>
                <a:latin typeface="Georgia" panose="02040502050405020303" pitchFamily="18" charset="0"/>
                <a:ea typeface="Times New Roman" panose="02020603050405020304" pitchFamily="18" charset="0"/>
                <a:cs typeface="Times New Roman" panose="02020603050405020304" pitchFamily="18" charset="0"/>
              </a:rPr>
              <a:t>The powers not delegated to the United States by the Constitution, nor prohibited by it to the States, are reserved to the states respectively, or</a:t>
            </a:r>
            <a:r>
              <a:rPr lang="en-US" sz="1800" b="1" spc="-100" dirty="0">
                <a:effectLst/>
                <a:latin typeface="Georgia" panose="02040502050405020303" pitchFamily="18" charset="0"/>
                <a:ea typeface="Times New Roman" panose="02020603050405020304" pitchFamily="18" charset="0"/>
                <a:cs typeface="Times New Roman" panose="02020603050405020304" pitchFamily="18" charset="0"/>
              </a:rPr>
              <a:t> </a:t>
            </a:r>
            <a:r>
              <a:rPr lang="en-US" sz="1800" i="1" dirty="0">
                <a:effectLst/>
                <a:latin typeface="Georgia" panose="02040502050405020303" pitchFamily="18" charset="0"/>
                <a:ea typeface="Times New Roman" panose="02020603050405020304" pitchFamily="18" charset="0"/>
                <a:cs typeface="Times New Roman" panose="02020603050405020304" pitchFamily="18" charset="0"/>
              </a:rPr>
              <a:t>to</a:t>
            </a:r>
            <a:r>
              <a:rPr lang="en-US" sz="1800" b="1" spc="-100" dirty="0">
                <a:effectLst/>
                <a:latin typeface="Georgia" panose="02040502050405020303" pitchFamily="18" charset="0"/>
                <a:ea typeface="Times New Roman" panose="02020603050405020304" pitchFamily="18" charset="0"/>
                <a:cs typeface="Times New Roman" panose="02020603050405020304" pitchFamily="18" charset="0"/>
              </a:rPr>
              <a:t> </a:t>
            </a:r>
            <a:r>
              <a:rPr lang="en-US" sz="1800" i="1" dirty="0">
                <a:effectLst/>
                <a:latin typeface="Georgia" panose="02040502050405020303" pitchFamily="18" charset="0"/>
                <a:ea typeface="Times New Roman" panose="02020603050405020304" pitchFamily="18" charset="0"/>
                <a:cs typeface="Times New Roman" panose="02020603050405020304" pitchFamily="18" charset="0"/>
              </a:rPr>
              <a:t>the</a:t>
            </a:r>
            <a:r>
              <a:rPr lang="en-US" sz="1800" b="1" spc="-100" dirty="0">
                <a:effectLst/>
                <a:latin typeface="Georgia" panose="02040502050405020303" pitchFamily="18" charset="0"/>
                <a:ea typeface="Times New Roman" panose="02020603050405020304" pitchFamily="18" charset="0"/>
                <a:cs typeface="Times New Roman" panose="02020603050405020304" pitchFamily="18" charset="0"/>
              </a:rPr>
              <a:t> </a:t>
            </a:r>
            <a:r>
              <a:rPr lang="en-US" sz="1800" i="1" dirty="0">
                <a:effectLst/>
                <a:latin typeface="Georgia" panose="02040502050405020303" pitchFamily="18" charset="0"/>
                <a:ea typeface="Times New Roman" panose="02020603050405020304" pitchFamily="18" charset="0"/>
                <a:cs typeface="Times New Roman" panose="02020603050405020304" pitchFamily="18" charset="0"/>
              </a:rPr>
              <a:t>people.</a:t>
            </a: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a:t>
            </a:r>
            <a:r>
              <a:rPr lang="en-US" sz="1800" b="1" spc="-100" dirty="0">
                <a:effectLst/>
                <a:latin typeface="Georgia" panose="02040502050405020303" pitchFamily="18" charset="0"/>
                <a:ea typeface="Times New Roman" panose="02020603050405020304" pitchFamily="18" charset="0"/>
                <a:cs typeface="Times New Roman" panose="02020603050405020304" pitchFamily="18" charset="0"/>
              </a:rPr>
              <a:t>  </a:t>
            </a:r>
            <a:r>
              <a:rPr lang="en-US" sz="18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We said via the Declaration of Independence that,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“To secure these rights, Governments are instituted among Men, </a:t>
            </a:r>
            <a:r>
              <a:rPr lang="en-US" sz="1800" i="1" u="sng" dirty="0">
                <a:solidFill>
                  <a:srgbClr val="FF0000"/>
                </a:solidFill>
                <a:effectLst/>
                <a:latin typeface="Georgia" panose="02040502050405020303" pitchFamily="18" charset="0"/>
                <a:ea typeface="Times New Roman" panose="02020603050405020304" pitchFamily="18" charset="0"/>
                <a:cs typeface="Times New Roman" panose="02020603050405020304" pitchFamily="18" charset="0"/>
              </a:rPr>
              <a:t>deriving their just powers from the consent of the governed</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and that whenever any Form of Government becomes destructive of these ends, </a:t>
            </a:r>
            <a:r>
              <a:rPr lang="en-US" sz="1800" i="1" u="sng" dirty="0">
                <a:solidFill>
                  <a:srgbClr val="FF0000"/>
                </a:solidFill>
                <a:effectLst/>
                <a:latin typeface="Georgia" panose="02040502050405020303" pitchFamily="18" charset="0"/>
                <a:ea typeface="Times New Roman" panose="02020603050405020304" pitchFamily="18" charset="0"/>
                <a:cs typeface="Times New Roman" panose="02020603050405020304" pitchFamily="18" charset="0"/>
              </a:rPr>
              <a:t>it is the Right of the People to alter</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or to abolish it, and to institute new Government, laying its foundation on such principles and organizing its powers in such form, as to them shall seem most likely to affect our Safety and Happiness.”</a:t>
            </a:r>
            <a:endParaRPr lang="en-US" sz="1800" i="1" dirty="0">
              <a:solidFill>
                <a:srgbClr val="000000"/>
              </a:solidFill>
              <a:latin typeface="Georgia" panose="02040502050405020303" pitchFamily="18" charset="0"/>
              <a:ea typeface="Times New Roman" panose="02020603050405020304" pitchFamily="18" charset="0"/>
              <a:cs typeface="Times New Roman" panose="02020603050405020304" pitchFamily="18" charset="0"/>
            </a:endParaRPr>
          </a:p>
          <a:p>
            <a:pPr algn="just">
              <a:lnSpc>
                <a:spcPct val="115000"/>
              </a:lnSpc>
              <a:spcBef>
                <a:spcPts val="0"/>
              </a:spcBef>
              <a:tabLst>
                <a:tab pos="228600" algn="l"/>
              </a:tabLst>
            </a:pPr>
            <a:endParaRPr lang="en-US" sz="1800" i="1" dirty="0">
              <a:solidFill>
                <a:srgbClr val="000000"/>
              </a:solidFill>
              <a:latin typeface="Georgia" panose="02040502050405020303" pitchFamily="18" charset="0"/>
              <a:cs typeface="Times New Roman" panose="02020603050405020304" pitchFamily="18" charset="0"/>
            </a:endParaRPr>
          </a:p>
          <a:p>
            <a:pPr algn="just">
              <a:lnSpc>
                <a:spcPct val="115000"/>
              </a:lnSpc>
              <a:spcBef>
                <a:spcPts val="0"/>
              </a:spcBef>
              <a:tabLst>
                <a:tab pos="228600" algn="l"/>
              </a:tabLst>
            </a:pPr>
            <a:r>
              <a:rPr lang="en-US" sz="1800" dirty="0">
                <a:latin typeface="Georgia" panose="02040502050405020303" pitchFamily="18" charset="0"/>
              </a:rPr>
              <a:t>We the people have been providentially provided legal recourse to address the criminal conduct of the Judiciary ourselves entrusted via Natural Law to dispense justice. We the People ordained and established the Constitution for the United States of America. We the People vested Congress with statute making powers. We the People defined and limited Congresses power of law making. We the People ordained limited law-making powers via the Constitution. We the People reserve the right to remove and replace elected or appointed guards when they become destructive to the security of our Liberties. Sovereignty itself is, of course, not subject to law, for it is the author and source of law; but in our system, while We the People delegated to the agencies of government certain vested powers, sovereignty itself remains with the people, by whom and for whom all government exists and acts And the law is the definition and limitation of power.</a:t>
            </a:r>
            <a:endParaRPr lang="en-US" sz="1700" dirty="0">
              <a:solidFill>
                <a:srgbClr val="000000"/>
              </a:solidFill>
              <a:effectLst/>
              <a:latin typeface="Georgia" panose="02040502050405020303" pitchFamily="18" charset="0"/>
              <a:ea typeface="Times New Roman" panose="02020603050405020304" pitchFamily="18" charset="0"/>
            </a:endParaRPr>
          </a:p>
        </p:txBody>
      </p:sp>
      <p:sp>
        <p:nvSpPr>
          <p:cNvPr id="2" name="Title 1">
            <a:extLst>
              <a:ext uri="{FF2B5EF4-FFF2-40B4-BE49-F238E27FC236}">
                <a16:creationId xmlns:a16="http://schemas.microsoft.com/office/drawing/2014/main" id="{6BDFB3B6-C8CC-4FD9-97F6-A0776D3674D6}"/>
              </a:ext>
            </a:extLst>
          </p:cNvPr>
          <p:cNvSpPr>
            <a:spLocks noGrp="1"/>
          </p:cNvSpPr>
          <p:nvPr>
            <p:ph type="ctrTitle"/>
          </p:nvPr>
        </p:nvSpPr>
        <p:spPr>
          <a:xfrm>
            <a:off x="417250" y="399493"/>
            <a:ext cx="11283519" cy="456042"/>
          </a:xfrm>
        </p:spPr>
        <p:txBody>
          <a:bodyPr>
            <a:normAutofit/>
          </a:bodyPr>
          <a:lstStyle/>
          <a:p>
            <a:r>
              <a:rPr lang="en-US" sz="2400" b="1" cap="small" dirty="0">
                <a:effectLst/>
                <a:latin typeface="Georgia" panose="02040502050405020303" pitchFamily="18" charset="0"/>
                <a:ea typeface="Times New Roman" panose="02020603050405020304" pitchFamily="18" charset="0"/>
                <a:cs typeface="Times New Roman" panose="02020603050405020304" pitchFamily="18" charset="0"/>
              </a:rPr>
              <a:t>Committee Of Safety Authority</a:t>
            </a:r>
            <a:endParaRPr lang="en-US" sz="2400" dirty="0">
              <a:latin typeface="Georgia" panose="02040502050405020303" pitchFamily="18" charset="0"/>
            </a:endParaRPr>
          </a:p>
        </p:txBody>
      </p:sp>
      <p:pic>
        <p:nvPicPr>
          <p:cNvPr id="5" name="Audio 4">
            <a:hlinkClick r:id="" action="ppaction://media"/>
            <a:extLst>
              <a:ext uri="{FF2B5EF4-FFF2-40B4-BE49-F238E27FC236}">
                <a16:creationId xmlns:a16="http://schemas.microsoft.com/office/drawing/2014/main" id="{8DA57AFD-7F1B-A71E-23B9-6360515CF2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803887547"/>
      </p:ext>
    </p:extLst>
  </p:cSld>
  <p:clrMapOvr>
    <a:masterClrMapping/>
  </p:clrMapOvr>
  <mc:AlternateContent xmlns:mc="http://schemas.openxmlformats.org/markup-compatibility/2006">
    <mc:Choice xmlns:p14="http://schemas.microsoft.com/office/powerpoint/2010/main" Requires="p14">
      <p:transition spd="slow" p14:dur="2000" advTm="129951"/>
    </mc:Choice>
    <mc:Fallback>
      <p:transition spd="slow" advTm="129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75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p:cTn id="1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3">
                                            <p:txEl>
                                              <p:pRg st="0" end="0"/>
                                            </p:txEl>
                                          </p:spTgt>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7" dur="500"/>
                                        <p:tgtEl>
                                          <p:spTgt spid="3">
                                            <p:txEl>
                                              <p:pRg st="2" end="2"/>
                                            </p:txEl>
                                          </p:spTgt>
                                        </p:tgtEl>
                                      </p:cBhvr>
                                    </p:animEffect>
                                  </p:childTnLst>
                                </p:cTn>
                              </p:par>
                            </p:childTnLst>
                          </p:cTn>
                        </p:par>
                        <p:par>
                          <p:cTn id="18" fill="hold">
                            <p:stCondLst>
                              <p:cond delay="1750"/>
                            </p:stCondLst>
                            <p:childTnLst>
                              <p:par>
                                <p:cTn id="19" presetID="1" presetClass="mediacall" presetSubtype="0" fill="hold" nodeType="afterEffect">
                                  <p:stCondLst>
                                    <p:cond delay="0"/>
                                  </p:stCondLst>
                                  <p:childTnLst>
                                    <p:cmd type="call" cmd="playFrom(0.0)">
                                      <p:cBhvr>
                                        <p:cTn id="2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bldLst>
      <p:bldP spid="3" grpId="0" build="p"/>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EF1E-2375-BF8B-AC03-E06B654EA0D2}"/>
              </a:ext>
            </a:extLst>
          </p:cNvPr>
          <p:cNvSpPr>
            <a:spLocks noGrp="1"/>
          </p:cNvSpPr>
          <p:nvPr>
            <p:ph type="ctrTitle"/>
          </p:nvPr>
        </p:nvSpPr>
        <p:spPr>
          <a:xfrm>
            <a:off x="417250" y="399493"/>
            <a:ext cx="11283519" cy="456042"/>
          </a:xfrm>
        </p:spPr>
        <p:txBody>
          <a:bodyPr>
            <a:normAutofit/>
          </a:bodyPr>
          <a:lstStyle/>
          <a:p>
            <a:r>
              <a:rPr lang="en-US" sz="2400" b="1" cap="small" dirty="0">
                <a:latin typeface="Georgia" panose="02040502050405020303" pitchFamily="18" charset="0"/>
                <a:ea typeface="Times New Roman" panose="02020603050405020304" pitchFamily="18" charset="0"/>
                <a:cs typeface="Times New Roman" panose="02020603050405020304" pitchFamily="18" charset="0"/>
              </a:rPr>
              <a:t>Committee Of Safety</a:t>
            </a:r>
            <a:r>
              <a:rPr lang="en-US" sz="2400" b="1" cap="small" dirty="0">
                <a:latin typeface="Georgia" panose="02040502050405020303" pitchFamily="18" charset="0"/>
              </a:rPr>
              <a:t> Goal</a:t>
            </a:r>
            <a:endParaRPr lang="en-US" sz="2400" dirty="0">
              <a:latin typeface="Georgia" panose="02040502050405020303" pitchFamily="18" charset="0"/>
            </a:endParaRPr>
          </a:p>
        </p:txBody>
      </p:sp>
      <p:sp>
        <p:nvSpPr>
          <p:cNvPr id="3" name="Subtitle 2">
            <a:extLst>
              <a:ext uri="{FF2B5EF4-FFF2-40B4-BE49-F238E27FC236}">
                <a16:creationId xmlns:a16="http://schemas.microsoft.com/office/drawing/2014/main" id="{E5EFA1D3-0F25-78E3-C7AC-7DCDCF4684F1}"/>
              </a:ext>
            </a:extLst>
          </p:cNvPr>
          <p:cNvSpPr>
            <a:spLocks noGrp="1"/>
          </p:cNvSpPr>
          <p:nvPr>
            <p:ph type="subTitle" idx="1"/>
          </p:nvPr>
        </p:nvSpPr>
        <p:spPr>
          <a:xfrm>
            <a:off x="417250" y="1484627"/>
            <a:ext cx="11283518" cy="4315538"/>
          </a:xfrm>
        </p:spPr>
        <p:txBody>
          <a:bodyPr>
            <a:noAutofit/>
          </a:bodyPr>
          <a:lstStyle/>
          <a:p>
            <a:pPr algn="just"/>
            <a:r>
              <a:rPr lang="en-US" sz="1800" dirty="0">
                <a:latin typeface="Georgia" panose="02040502050405020303" pitchFamily="18" charset="0"/>
              </a:rPr>
              <a:t>The goal of the Committee of Safety is to maintain safety in the community by requiring our servants in government to obey the Constitution and the Constitutional Chain of Command during a National Emergency, whereas the Peoples’ Bill of Rights will be protected and secured by the only elected Constitutional Law Enforcer, the County Sheriff. We will present to the Sheriff a copy of the Declaration of Independence, US. Constitution, Bill of Rights, the County Sheriff’s Common Law Handbook, and the book Government by Consent with the expectation that through these documents he will discover his authority and honor his oath. The Sheriff being the Chief Law Enforcer of the County is expected know and exercise his authority to protect the People from rouge government agents and code enforcement officers. If the Sheriff is not up willing to learn and honor these duties it becomes our duty to recall him and elect a Sheriff who will! </a:t>
            </a:r>
          </a:p>
          <a:p>
            <a:pPr algn="just"/>
            <a:r>
              <a:rPr lang="en-US" sz="1800" dirty="0">
                <a:latin typeface="Georgia" panose="02040502050405020303" pitchFamily="18" charset="0"/>
              </a:rPr>
              <a:t>FEMA has engaged a National "readiness exercise" under the code name of REX 84 which called for the suspension of the Constitution and the turning of complete control of all local governments over to FEMA while using UN troops to keep law and order during a National Emergency. FEMA's plan leaves out the most important part of rebuilding America, We the People and a Free and Independent Local Government! The end-results of REX 84 is a New World Order America without our 1789 Constitution. We the People through the CCOS will prevent this by informing and educating our elected and appointed servants within our local governments. Our government is still intact; it’s just shrouded by the evil veil of corporatism.</a:t>
            </a:r>
          </a:p>
          <a:p>
            <a:pPr algn="just"/>
            <a:r>
              <a:rPr lang="en-US" sz="1800" dirty="0">
                <a:latin typeface="Georgia" panose="02040502050405020303" pitchFamily="18" charset="0"/>
              </a:rPr>
              <a:t> </a:t>
            </a:r>
          </a:p>
        </p:txBody>
      </p:sp>
      <p:pic>
        <p:nvPicPr>
          <p:cNvPr id="6" name="Audio 5">
            <a:hlinkClick r:id="" action="ppaction://media"/>
            <a:extLst>
              <a:ext uri="{FF2B5EF4-FFF2-40B4-BE49-F238E27FC236}">
                <a16:creationId xmlns:a16="http://schemas.microsoft.com/office/drawing/2014/main" id="{4D9E5E03-FA8A-34F6-8B98-2C5BD703F6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934609977"/>
      </p:ext>
    </p:extLst>
  </p:cSld>
  <p:clrMapOvr>
    <a:masterClrMapping/>
  </p:clrMapOvr>
  <mc:AlternateContent xmlns:mc="http://schemas.openxmlformats.org/markup-compatibility/2006">
    <mc:Choice xmlns:p14="http://schemas.microsoft.com/office/powerpoint/2010/main" Requires="p14">
      <p:transition spd="slow" p14:dur="2000" advTm="132637"/>
    </mc:Choice>
    <mc:Fallback>
      <p:transition spd="slow" advTm="132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750"/>
                                        <p:tgtEl>
                                          <p:spTgt spid="2"/>
                                        </p:tgtEl>
                                      </p:cBhvr>
                                    </p:animEffect>
                                  </p:childTnLst>
                                </p:cTn>
                              </p:par>
                            </p:childTnLst>
                          </p:cTn>
                        </p:par>
                        <p:par>
                          <p:cTn id="11" fill="hold">
                            <p:stCondLst>
                              <p:cond delay="1750"/>
                            </p:stCondLst>
                            <p:childTnLst>
                              <p:par>
                                <p:cTn id="12" presetID="53" presetClass="entr" presetSubtype="16"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par>
                          <p:cTn id="17" fill="hold">
                            <p:stCondLst>
                              <p:cond delay="2250"/>
                            </p:stCondLst>
                            <p:childTnLst>
                              <p:par>
                                <p:cTn id="18" presetID="53" presetClass="entr" presetSubtype="16"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3">
                                            <p:txEl>
                                              <p:pRg st="1" end="1"/>
                                            </p:txEl>
                                          </p:spTgt>
                                        </p:tgtEl>
                                      </p:cBhvr>
                                    </p:animEffect>
                                  </p:childTnLst>
                                </p:cTn>
                              </p:par>
                            </p:childTnLst>
                          </p:cTn>
                        </p:par>
                        <p:par>
                          <p:cTn id="23" fill="hold">
                            <p:stCondLst>
                              <p:cond delay="2750"/>
                            </p:stCondLst>
                            <p:childTnLst>
                              <p:par>
                                <p:cTn id="24" presetID="53" presetClass="entr" presetSubtype="16"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EF1E-2375-BF8B-AC03-E06B654EA0D2}"/>
              </a:ext>
            </a:extLst>
          </p:cNvPr>
          <p:cNvSpPr>
            <a:spLocks noGrp="1"/>
          </p:cNvSpPr>
          <p:nvPr>
            <p:ph type="ctrTitle"/>
          </p:nvPr>
        </p:nvSpPr>
        <p:spPr>
          <a:xfrm>
            <a:off x="417250" y="399493"/>
            <a:ext cx="11283519" cy="456042"/>
          </a:xfrm>
        </p:spPr>
        <p:txBody>
          <a:bodyPr>
            <a:normAutofit/>
          </a:bodyPr>
          <a:lstStyle/>
          <a:p>
            <a:r>
              <a:rPr lang="en-US" sz="2400" b="1" cap="small" dirty="0">
                <a:latin typeface="Georgia" panose="02040502050405020303" pitchFamily="18" charset="0"/>
                <a:ea typeface="Times New Roman" panose="02020603050405020304" pitchFamily="18" charset="0"/>
                <a:cs typeface="Times New Roman" panose="02020603050405020304" pitchFamily="18" charset="0"/>
              </a:rPr>
              <a:t>Committee Of Safety</a:t>
            </a:r>
            <a:r>
              <a:rPr lang="en-US" sz="2400" b="1" cap="small" dirty="0">
                <a:latin typeface="Georgia" panose="02040502050405020303" pitchFamily="18" charset="0"/>
              </a:rPr>
              <a:t> Objectives</a:t>
            </a:r>
            <a:endParaRPr lang="en-US" sz="2400" dirty="0">
              <a:latin typeface="Georgia" panose="02040502050405020303" pitchFamily="18" charset="0"/>
            </a:endParaRPr>
          </a:p>
        </p:txBody>
      </p:sp>
      <p:sp>
        <p:nvSpPr>
          <p:cNvPr id="3" name="Subtitle 2">
            <a:extLst>
              <a:ext uri="{FF2B5EF4-FFF2-40B4-BE49-F238E27FC236}">
                <a16:creationId xmlns:a16="http://schemas.microsoft.com/office/drawing/2014/main" id="{E5EFA1D3-0F25-78E3-C7AC-7DCDCF4684F1}"/>
              </a:ext>
            </a:extLst>
          </p:cNvPr>
          <p:cNvSpPr>
            <a:spLocks noGrp="1"/>
          </p:cNvSpPr>
          <p:nvPr>
            <p:ph type="subTitle" idx="1"/>
          </p:nvPr>
        </p:nvSpPr>
        <p:spPr>
          <a:xfrm>
            <a:off x="417250" y="1484627"/>
            <a:ext cx="11283518" cy="4315538"/>
          </a:xfrm>
        </p:spPr>
        <p:txBody>
          <a:bodyPr>
            <a:noAutofit/>
          </a:bodyPr>
          <a:lstStyle/>
          <a:p>
            <a:pPr marL="285750" lvl="0" indent="-285750" algn="just">
              <a:buFont typeface="Wingdings" panose="05000000000000000000" pitchFamily="2" charset="2"/>
              <a:buChar char="v"/>
            </a:pPr>
            <a:r>
              <a:rPr lang="en-US" sz="1800" dirty="0">
                <a:latin typeface="Georgia" panose="02040502050405020303" pitchFamily="18" charset="0"/>
              </a:rPr>
              <a:t>Restore Government by Consent; </a:t>
            </a:r>
          </a:p>
          <a:p>
            <a:pPr marL="285750" lvl="0" indent="-285750" algn="just">
              <a:buFont typeface="Wingdings" panose="05000000000000000000" pitchFamily="2" charset="2"/>
              <a:buChar char="v"/>
            </a:pPr>
            <a:r>
              <a:rPr lang="en-US" sz="1800" dirty="0">
                <a:latin typeface="Georgia" panose="02040502050405020303" pitchFamily="18" charset="0"/>
              </a:rPr>
              <a:t>Restore Courts of Justice by supporting the Unified United States Common Law Grand Jury.</a:t>
            </a:r>
          </a:p>
          <a:p>
            <a:pPr marL="285750" lvl="0" indent="-285750" algn="just">
              <a:buFont typeface="Wingdings" panose="05000000000000000000" pitchFamily="2" charset="2"/>
              <a:buChar char="v"/>
            </a:pPr>
            <a:r>
              <a:rPr lang="en-US" sz="1800" dirty="0">
                <a:latin typeface="Georgia" panose="02040502050405020303" pitchFamily="18" charset="0"/>
              </a:rPr>
              <a:t>Restore a fully informed County Sheriff who will protect the rights of the People.</a:t>
            </a:r>
          </a:p>
          <a:p>
            <a:pPr marL="285750" lvl="0" indent="-285750" algn="just">
              <a:buFont typeface="Wingdings" panose="05000000000000000000" pitchFamily="2" charset="2"/>
              <a:buChar char="v"/>
            </a:pPr>
            <a:r>
              <a:rPr lang="en-US" sz="1800" dirty="0">
                <a:latin typeface="Georgia" panose="02040502050405020303" pitchFamily="18" charset="0"/>
              </a:rPr>
              <a:t>Remove all tyrants from office via recall.</a:t>
            </a:r>
          </a:p>
          <a:p>
            <a:pPr marL="285750" lvl="0" indent="-285750" algn="just">
              <a:buFont typeface="Wingdings" panose="05000000000000000000" pitchFamily="2" charset="2"/>
              <a:buChar char="v"/>
            </a:pPr>
            <a:r>
              <a:rPr lang="en-US" sz="1800" dirty="0">
                <a:latin typeface="Georgia" panose="02040502050405020303" pitchFamily="18" charset="0"/>
              </a:rPr>
              <a:t>Secure the safety of all people within our county.</a:t>
            </a:r>
          </a:p>
          <a:p>
            <a:pPr marL="285750" lvl="0" indent="-285750" algn="just">
              <a:buFont typeface="Wingdings" panose="05000000000000000000" pitchFamily="2" charset="2"/>
              <a:buChar char="v"/>
            </a:pPr>
            <a:r>
              <a:rPr lang="en-US" sz="1800" dirty="0">
                <a:latin typeface="Georgia" panose="02040502050405020303" pitchFamily="18" charset="0"/>
              </a:rPr>
              <a:t>Restore morality and a proper education in our schools.</a:t>
            </a:r>
          </a:p>
          <a:p>
            <a:pPr marL="285750" lvl="0" indent="-285750" algn="just">
              <a:buFont typeface="Wingdings" panose="05000000000000000000" pitchFamily="2" charset="2"/>
              <a:buChar char="v"/>
            </a:pPr>
            <a:r>
              <a:rPr lang="en-US" sz="1800" dirty="0">
                <a:latin typeface="Georgia" panose="02040502050405020303" pitchFamily="18" charset="0"/>
              </a:rPr>
              <a:t>Secure community preparedness concerning a proper and lawful chain of command during a local or national emergency; </a:t>
            </a:r>
          </a:p>
          <a:p>
            <a:pPr marL="285750" lvl="0" indent="-285750" algn="just">
              <a:buFont typeface="Wingdings" panose="05000000000000000000" pitchFamily="2" charset="2"/>
              <a:buChar char="v"/>
            </a:pPr>
            <a:r>
              <a:rPr lang="en-US" sz="1800" dirty="0">
                <a:latin typeface="Georgia" panose="02040502050405020303" pitchFamily="18" charset="0"/>
              </a:rPr>
              <a:t>Insure that during an emergency the rights of the people will not be violated.</a:t>
            </a:r>
          </a:p>
          <a:p>
            <a:pPr marL="285750" lvl="0" indent="-285750" algn="just">
              <a:buFont typeface="Wingdings" panose="05000000000000000000" pitchFamily="2" charset="2"/>
              <a:buChar char="v"/>
            </a:pPr>
            <a:r>
              <a:rPr lang="en-US" sz="1800" dirty="0">
                <a:latin typeface="Georgia" panose="02040502050405020303" pitchFamily="18" charset="0"/>
              </a:rPr>
              <a:t>Assist the settling of displaced people during an emergency.</a:t>
            </a:r>
          </a:p>
          <a:p>
            <a:pPr marL="285750" lvl="0" indent="-285750" algn="just">
              <a:buFont typeface="Wingdings" panose="05000000000000000000" pitchFamily="2" charset="2"/>
              <a:buChar char="v"/>
            </a:pPr>
            <a:r>
              <a:rPr lang="en-US" sz="1800" dirty="0">
                <a:latin typeface="Georgia" panose="02040502050405020303" pitchFamily="18" charset="0"/>
              </a:rPr>
              <a:t>Work with other CCOS to address and solve shared problems. </a:t>
            </a:r>
          </a:p>
        </p:txBody>
      </p:sp>
      <p:pic>
        <p:nvPicPr>
          <p:cNvPr id="5" name="Audio 4">
            <a:hlinkClick r:id="" action="ppaction://media"/>
            <a:extLst>
              <a:ext uri="{FF2B5EF4-FFF2-40B4-BE49-F238E27FC236}">
                <a16:creationId xmlns:a16="http://schemas.microsoft.com/office/drawing/2014/main" id="{1F44DE35-A532-E7FB-A36E-9A530E49E6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21478315"/>
      </p:ext>
    </p:extLst>
  </p:cSld>
  <p:clrMapOvr>
    <a:masterClrMapping/>
  </p:clrMapOvr>
  <mc:AlternateContent xmlns:mc="http://schemas.openxmlformats.org/markup-compatibility/2006">
    <mc:Choice xmlns:p14="http://schemas.microsoft.com/office/powerpoint/2010/main" Requires="p14">
      <p:transition spd="slow" p14:dur="2000" advTm="61547"/>
    </mc:Choice>
    <mc:Fallback>
      <p:transition spd="slow" advTm="61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750"/>
                                        <p:tgtEl>
                                          <p:spTgt spid="2"/>
                                        </p:tgtEl>
                                      </p:cBhvr>
                                    </p:animEffect>
                                  </p:childTnLst>
                                </p:cTn>
                              </p:par>
                            </p:childTnLst>
                          </p:cTn>
                        </p:par>
                        <p:par>
                          <p:cTn id="11" fill="hold">
                            <p:stCondLst>
                              <p:cond delay="1750"/>
                            </p:stCondLst>
                            <p:childTnLst>
                              <p:par>
                                <p:cTn id="12" presetID="53" presetClass="entr" presetSubtype="16"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par>
                          <p:cTn id="17" fill="hold">
                            <p:stCondLst>
                              <p:cond delay="2250"/>
                            </p:stCondLst>
                            <p:childTnLst>
                              <p:par>
                                <p:cTn id="18" presetID="53" presetClass="entr" presetSubtype="16"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3">
                                            <p:txEl>
                                              <p:pRg st="1" end="1"/>
                                            </p:txEl>
                                          </p:spTgt>
                                        </p:tgtEl>
                                      </p:cBhvr>
                                    </p:animEffect>
                                  </p:childTnLst>
                                </p:cTn>
                              </p:par>
                            </p:childTnLst>
                          </p:cTn>
                        </p:par>
                        <p:par>
                          <p:cTn id="23" fill="hold">
                            <p:stCondLst>
                              <p:cond delay="2750"/>
                            </p:stCondLst>
                            <p:childTnLst>
                              <p:par>
                                <p:cTn id="24" presetID="53" presetClass="entr" presetSubtype="16"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childTnLst>
                          </p:cTn>
                        </p:par>
                        <p:par>
                          <p:cTn id="29" fill="hold">
                            <p:stCondLst>
                              <p:cond delay="3250"/>
                            </p:stCondLst>
                            <p:childTnLst>
                              <p:par>
                                <p:cTn id="30" presetID="53" presetClass="entr" presetSubtype="16"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3">
                                            <p:txEl>
                                              <p:pRg st="3" end="3"/>
                                            </p:txEl>
                                          </p:spTgt>
                                        </p:tgtEl>
                                      </p:cBhvr>
                                    </p:animEffect>
                                  </p:childTnLst>
                                </p:cTn>
                              </p:par>
                            </p:childTnLst>
                          </p:cTn>
                        </p:par>
                        <p:par>
                          <p:cTn id="35" fill="hold">
                            <p:stCondLst>
                              <p:cond delay="3750"/>
                            </p:stCondLst>
                            <p:childTnLst>
                              <p:par>
                                <p:cTn id="36" presetID="53" presetClass="entr" presetSubtype="16"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3">
                                            <p:txEl>
                                              <p:pRg st="4" end="4"/>
                                            </p:txEl>
                                          </p:spTgt>
                                        </p:tgtEl>
                                      </p:cBhvr>
                                    </p:animEffect>
                                  </p:childTnLst>
                                </p:cTn>
                              </p:par>
                            </p:childTnLst>
                          </p:cTn>
                        </p:par>
                        <p:par>
                          <p:cTn id="41" fill="hold">
                            <p:stCondLst>
                              <p:cond delay="4250"/>
                            </p:stCondLst>
                            <p:childTnLst>
                              <p:par>
                                <p:cTn id="42" presetID="53" presetClass="entr" presetSubtype="16" fill="hold" grpId="0" nodeType="after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6" dur="500"/>
                                        <p:tgtEl>
                                          <p:spTgt spid="3">
                                            <p:txEl>
                                              <p:pRg st="5" end="5"/>
                                            </p:txEl>
                                          </p:spTgt>
                                        </p:tgtEl>
                                      </p:cBhvr>
                                    </p:animEffect>
                                  </p:childTnLst>
                                </p:cTn>
                              </p:par>
                            </p:childTnLst>
                          </p:cTn>
                        </p:par>
                        <p:par>
                          <p:cTn id="47" fill="hold">
                            <p:stCondLst>
                              <p:cond delay="4750"/>
                            </p:stCondLst>
                            <p:childTnLst>
                              <p:par>
                                <p:cTn id="48" presetID="53" presetClass="entr" presetSubtype="16" fill="hold" grpId="0" nodeType="after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p:cTn id="50"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2" dur="500"/>
                                        <p:tgtEl>
                                          <p:spTgt spid="3">
                                            <p:txEl>
                                              <p:pRg st="6" end="6"/>
                                            </p:txEl>
                                          </p:spTgt>
                                        </p:tgtEl>
                                      </p:cBhvr>
                                    </p:animEffect>
                                  </p:childTnLst>
                                </p:cTn>
                              </p:par>
                            </p:childTnLst>
                          </p:cTn>
                        </p:par>
                        <p:par>
                          <p:cTn id="53" fill="hold">
                            <p:stCondLst>
                              <p:cond delay="5250"/>
                            </p:stCondLst>
                            <p:childTnLst>
                              <p:par>
                                <p:cTn id="54" presetID="53" presetClass="entr" presetSubtype="16" fill="hold" grpId="0" nodeType="after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3">
                                            <p:txEl>
                                              <p:pRg st="7" end="7"/>
                                            </p:txEl>
                                          </p:spTgt>
                                        </p:tgtEl>
                                      </p:cBhvr>
                                    </p:animEffect>
                                  </p:childTnLst>
                                </p:cTn>
                              </p:par>
                            </p:childTnLst>
                          </p:cTn>
                        </p:par>
                        <p:par>
                          <p:cTn id="59" fill="hold">
                            <p:stCondLst>
                              <p:cond delay="5750"/>
                            </p:stCondLst>
                            <p:childTnLst>
                              <p:par>
                                <p:cTn id="60" presetID="53" presetClass="entr" presetSubtype="16" fill="hold" grpId="0" nodeType="after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 calcmode="lin" valueType="num">
                                      <p:cBhvr>
                                        <p:cTn id="62"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3"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4" dur="500"/>
                                        <p:tgtEl>
                                          <p:spTgt spid="3">
                                            <p:txEl>
                                              <p:pRg st="8" end="8"/>
                                            </p:txEl>
                                          </p:spTgt>
                                        </p:tgtEl>
                                      </p:cBhvr>
                                    </p:animEffect>
                                  </p:childTnLst>
                                </p:cTn>
                              </p:par>
                            </p:childTnLst>
                          </p:cTn>
                        </p:par>
                        <p:par>
                          <p:cTn id="65" fill="hold">
                            <p:stCondLst>
                              <p:cond delay="6250"/>
                            </p:stCondLst>
                            <p:childTnLst>
                              <p:par>
                                <p:cTn id="66" presetID="53" presetClass="entr" presetSubtype="16" fill="hold" grpId="0" nodeType="afterEffect">
                                  <p:stCondLst>
                                    <p:cond delay="0"/>
                                  </p:stCondLst>
                                  <p:childTnLst>
                                    <p:set>
                                      <p:cBhvr>
                                        <p:cTn id="67" dur="1" fill="hold">
                                          <p:stCondLst>
                                            <p:cond delay="0"/>
                                          </p:stCondLst>
                                        </p:cTn>
                                        <p:tgtEl>
                                          <p:spTgt spid="3">
                                            <p:txEl>
                                              <p:pRg st="9" end="9"/>
                                            </p:txEl>
                                          </p:spTgt>
                                        </p:tgtEl>
                                        <p:attrNameLst>
                                          <p:attrName>style.visibility</p:attrName>
                                        </p:attrNameLst>
                                      </p:cBhvr>
                                      <p:to>
                                        <p:strVal val="visible"/>
                                      </p:to>
                                    </p:set>
                                    <p:anim calcmode="lin" valueType="num">
                                      <p:cBhvr>
                                        <p:cTn id="68"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9"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7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EF1E-2375-BF8B-AC03-E06B654EA0D2}"/>
              </a:ext>
            </a:extLst>
          </p:cNvPr>
          <p:cNvSpPr>
            <a:spLocks noGrp="1"/>
          </p:cNvSpPr>
          <p:nvPr>
            <p:ph type="ctrTitle"/>
          </p:nvPr>
        </p:nvSpPr>
        <p:spPr>
          <a:xfrm>
            <a:off x="417250" y="399493"/>
            <a:ext cx="11283519" cy="456042"/>
          </a:xfrm>
        </p:spPr>
        <p:txBody>
          <a:bodyPr>
            <a:normAutofit/>
          </a:bodyPr>
          <a:lstStyle/>
          <a:p>
            <a:r>
              <a:rPr lang="en-US" sz="2400" b="1" cap="small" dirty="0">
                <a:latin typeface="Georgia" panose="02040502050405020303" pitchFamily="18" charset="0"/>
              </a:rPr>
              <a:t>Sub Committees To The General Committee</a:t>
            </a:r>
            <a:endParaRPr lang="en-US" sz="2400" dirty="0">
              <a:latin typeface="Georgia" panose="02040502050405020303" pitchFamily="18" charset="0"/>
            </a:endParaRPr>
          </a:p>
        </p:txBody>
      </p:sp>
      <p:sp>
        <p:nvSpPr>
          <p:cNvPr id="3" name="Subtitle 2">
            <a:extLst>
              <a:ext uri="{FF2B5EF4-FFF2-40B4-BE49-F238E27FC236}">
                <a16:creationId xmlns:a16="http://schemas.microsoft.com/office/drawing/2014/main" id="{E5EFA1D3-0F25-78E3-C7AC-7DCDCF4684F1}"/>
              </a:ext>
            </a:extLst>
          </p:cNvPr>
          <p:cNvSpPr>
            <a:spLocks noGrp="1"/>
          </p:cNvSpPr>
          <p:nvPr>
            <p:ph type="subTitle" idx="1"/>
          </p:nvPr>
        </p:nvSpPr>
        <p:spPr>
          <a:xfrm>
            <a:off x="417250" y="1637026"/>
            <a:ext cx="11283518" cy="4279680"/>
          </a:xfrm>
        </p:spPr>
        <p:txBody>
          <a:bodyPr>
            <a:noAutofit/>
          </a:bodyPr>
          <a:lstStyle/>
          <a:p>
            <a:pPr algn="just"/>
            <a:r>
              <a:rPr lang="en-US" sz="1800" dirty="0">
                <a:latin typeface="Georgia" panose="02040502050405020303" pitchFamily="18" charset="0"/>
              </a:rPr>
              <a:t>Definitions and rules of the CCOS are found under our CCOS Resolutions. The following committees are to be initiated.</a:t>
            </a:r>
          </a:p>
          <a:p>
            <a:pPr marL="285750" indent="-285750" algn="just">
              <a:buFont typeface="Wingdings" panose="05000000000000000000" pitchFamily="2" charset="2"/>
              <a:buChar char="v"/>
            </a:pPr>
            <a:r>
              <a:rPr lang="en-US" sz="1800" b="1" u="sng" cap="small" dirty="0">
                <a:latin typeface="Georgia" panose="02040502050405020303" pitchFamily="18" charset="0"/>
              </a:rPr>
              <a:t>Education Committee</a:t>
            </a:r>
            <a:r>
              <a:rPr lang="en-US" sz="1800" b="1" dirty="0">
                <a:latin typeface="Georgia" panose="02040502050405020303" pitchFamily="18" charset="0"/>
              </a:rPr>
              <a:t> </a:t>
            </a:r>
            <a:r>
              <a:rPr lang="en-US" sz="1800" dirty="0">
                <a:latin typeface="Georgia" panose="02040502050405020303" pitchFamily="18" charset="0"/>
              </a:rPr>
              <a:t>– educate the people in government by consent and visit schools to require a proper education such as civics, constitution, natural law, court access, etc.</a:t>
            </a:r>
          </a:p>
          <a:p>
            <a:pPr marL="285750" indent="-285750" algn="just">
              <a:buFont typeface="Wingdings" panose="05000000000000000000" pitchFamily="2" charset="2"/>
              <a:buChar char="v"/>
            </a:pPr>
            <a:r>
              <a:rPr lang="en-US" sz="1800" b="1" u="sng" cap="small" dirty="0">
                <a:latin typeface="Georgia" panose="02040502050405020303" pitchFamily="18" charset="0"/>
              </a:rPr>
              <a:t>Political Committee</a:t>
            </a:r>
            <a:r>
              <a:rPr lang="en-US" sz="1800" b="1" dirty="0">
                <a:latin typeface="Georgia" panose="02040502050405020303" pitchFamily="18" charset="0"/>
              </a:rPr>
              <a:t> </a:t>
            </a:r>
            <a:r>
              <a:rPr lang="en-US" sz="1800" dirty="0">
                <a:latin typeface="Georgia" panose="02040502050405020303" pitchFamily="18" charset="0"/>
              </a:rPr>
              <a:t>– support candidates that will learn and obey the constitution and recall all elected representatives that are act outside their constitutional authority. For more information see “</a:t>
            </a:r>
            <a:r>
              <a:rPr lang="en-US" sz="1800" u="sng" dirty="0">
                <a:latin typeface="Georgia" panose="02040502050405020303" pitchFamily="18" charset="0"/>
              </a:rPr>
              <a:t>COS Committeeman Handbook</a:t>
            </a:r>
            <a:r>
              <a:rPr lang="en-US" sz="1800" dirty="0">
                <a:latin typeface="Georgia" panose="02040502050405020303" pitchFamily="18" charset="0"/>
              </a:rPr>
              <a:t>” found at </a:t>
            </a:r>
            <a:r>
              <a:rPr lang="en-US" sz="1800" u="sng" dirty="0">
                <a:latin typeface="Georgia" panose="02040502050405020303" pitchFamily="18" charset="0"/>
                <a:hlinkClick r:id="rId4"/>
              </a:rPr>
              <a:t>www.nationallibertyalliance.org/handbooks</a:t>
            </a:r>
            <a:r>
              <a:rPr lang="en-US" sz="1800" dirty="0">
                <a:latin typeface="Georgia" panose="02040502050405020303" pitchFamily="18" charset="0"/>
              </a:rPr>
              <a:t>. </a:t>
            </a:r>
          </a:p>
          <a:p>
            <a:pPr marL="285750" indent="-285750" algn="just">
              <a:buFont typeface="Wingdings" panose="05000000000000000000" pitchFamily="2" charset="2"/>
              <a:buChar char="v"/>
            </a:pPr>
            <a:r>
              <a:rPr lang="en-US" sz="1800" b="1" u="sng" cap="small" dirty="0">
                <a:latin typeface="Georgia" panose="02040502050405020303" pitchFamily="18" charset="0"/>
              </a:rPr>
              <a:t>Judicial Committee</a:t>
            </a:r>
            <a:r>
              <a:rPr lang="en-US" sz="1800" b="1" dirty="0">
                <a:latin typeface="Georgia" panose="02040502050405020303" pitchFamily="18" charset="0"/>
              </a:rPr>
              <a:t> </a:t>
            </a:r>
            <a:r>
              <a:rPr lang="en-US" sz="1800" dirty="0">
                <a:latin typeface="Georgia" panose="02040502050405020303" pitchFamily="18" charset="0"/>
              </a:rPr>
              <a:t>– oversee the Jury administrators and assist people who are having a problem with a bureaucrat assisting them in gaining access to a grand jury if necessary.</a:t>
            </a:r>
          </a:p>
          <a:p>
            <a:pPr marL="285750" indent="-285750" algn="just">
              <a:buFont typeface="Wingdings" panose="05000000000000000000" pitchFamily="2" charset="2"/>
              <a:buChar char="v"/>
            </a:pPr>
            <a:r>
              <a:rPr lang="en-US" sz="1800" b="1" u="sng" cap="small" dirty="0">
                <a:latin typeface="Georgia" panose="02040502050405020303" pitchFamily="18" charset="0"/>
              </a:rPr>
              <a:t>Militia Committee</a:t>
            </a:r>
            <a:r>
              <a:rPr lang="en-US" sz="1800" b="1" dirty="0">
                <a:latin typeface="Georgia" panose="02040502050405020303" pitchFamily="18" charset="0"/>
              </a:rPr>
              <a:t> </a:t>
            </a:r>
            <a:r>
              <a:rPr lang="en-US" sz="1800" dirty="0">
                <a:latin typeface="Georgia" panose="02040502050405020303" pitchFamily="18" charset="0"/>
              </a:rPr>
              <a:t>– to instruct all members in their duty as part of the militia. For more information see “</a:t>
            </a:r>
            <a:r>
              <a:rPr lang="en-US" sz="1800" u="sng" dirty="0">
                <a:latin typeface="Georgia" panose="02040502050405020303" pitchFamily="18" charset="0"/>
              </a:rPr>
              <a:t>Militia Codes Rules and Resolutions Handbook</a:t>
            </a:r>
            <a:r>
              <a:rPr lang="en-US" sz="1800" dirty="0">
                <a:latin typeface="Georgia" panose="02040502050405020303" pitchFamily="18" charset="0"/>
              </a:rPr>
              <a:t>” found at </a:t>
            </a:r>
            <a:r>
              <a:rPr lang="en-US" sz="1800" u="sng" dirty="0">
                <a:latin typeface="Georgia" panose="02040502050405020303" pitchFamily="18" charset="0"/>
                <a:hlinkClick r:id="rId4"/>
              </a:rPr>
              <a:t>www.nationallibertyalliance.org/handbooks</a:t>
            </a:r>
            <a:r>
              <a:rPr lang="en-US" sz="1800" dirty="0">
                <a:latin typeface="Georgia" panose="02040502050405020303" pitchFamily="18" charset="0"/>
              </a:rPr>
              <a:t>. </a:t>
            </a:r>
          </a:p>
          <a:p>
            <a:pPr marL="285750" indent="-285750" algn="just">
              <a:buFont typeface="Wingdings" panose="05000000000000000000" pitchFamily="2" charset="2"/>
              <a:buChar char="v"/>
            </a:pPr>
            <a:r>
              <a:rPr lang="en-US" sz="1800" b="1" u="sng" cap="small" dirty="0">
                <a:latin typeface="Georgia" panose="02040502050405020303" pitchFamily="18" charset="0"/>
              </a:rPr>
              <a:t>Committee of Correspondence</a:t>
            </a:r>
            <a:r>
              <a:rPr lang="en-US" sz="1800" b="1" dirty="0">
                <a:latin typeface="Georgia" panose="02040502050405020303" pitchFamily="18" charset="0"/>
              </a:rPr>
              <a:t> </a:t>
            </a:r>
            <a:r>
              <a:rPr lang="en-US" sz="1800" dirty="0">
                <a:latin typeface="Georgia" panose="02040502050405020303" pitchFamily="18" charset="0"/>
              </a:rPr>
              <a:t>– Communicate with other county committees of safety. </a:t>
            </a:r>
          </a:p>
          <a:p>
            <a:pPr marL="285750" indent="-285750" algn="just">
              <a:buFont typeface="Wingdings" panose="05000000000000000000" pitchFamily="2" charset="2"/>
              <a:buChar char="v"/>
            </a:pPr>
            <a:r>
              <a:rPr lang="en-US" sz="1800" b="1" u="sng" cap="small" dirty="0">
                <a:latin typeface="Georgia" panose="02040502050405020303" pitchFamily="18" charset="0"/>
              </a:rPr>
              <a:t>Establish Other Committees</a:t>
            </a:r>
            <a:r>
              <a:rPr lang="en-US" sz="1800" b="1" u="sng" dirty="0">
                <a:latin typeface="Georgia" panose="02040502050405020303" pitchFamily="18" charset="0"/>
              </a:rPr>
              <a:t> </a:t>
            </a:r>
            <a:r>
              <a:rPr lang="en-US" sz="1800" dirty="0">
                <a:latin typeface="Georgia" panose="02040502050405020303" pitchFamily="18" charset="0"/>
              </a:rPr>
              <a:t>– as determined by popular vote of a quorum.</a:t>
            </a:r>
          </a:p>
        </p:txBody>
      </p:sp>
      <p:pic>
        <p:nvPicPr>
          <p:cNvPr id="5" name="Audio 4">
            <a:hlinkClick r:id="" action="ppaction://media"/>
            <a:extLst>
              <a:ext uri="{FF2B5EF4-FFF2-40B4-BE49-F238E27FC236}">
                <a16:creationId xmlns:a16="http://schemas.microsoft.com/office/drawing/2014/main" id="{1EA83C8F-D26A-3F48-F448-C7264F35F2C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923802390"/>
      </p:ext>
    </p:extLst>
  </p:cSld>
  <p:clrMapOvr>
    <a:masterClrMapping/>
  </p:clrMapOvr>
  <mc:AlternateContent xmlns:mc="http://schemas.openxmlformats.org/markup-compatibility/2006">
    <mc:Choice xmlns:p14="http://schemas.microsoft.com/office/powerpoint/2010/main" Requires="p14">
      <p:transition spd="slow" p14:dur="2000" advTm="100603"/>
    </mc:Choice>
    <mc:Fallback>
      <p:transition spd="slow" advTm="100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750"/>
                                        <p:tgtEl>
                                          <p:spTgt spid="2"/>
                                        </p:tgtEl>
                                      </p:cBhvr>
                                    </p:animEffect>
                                  </p:childTnLst>
                                </p:cTn>
                              </p:par>
                            </p:childTnLst>
                          </p:cTn>
                        </p:par>
                        <p:par>
                          <p:cTn id="11" fill="hold">
                            <p:stCondLst>
                              <p:cond delay="1750"/>
                            </p:stCondLst>
                            <p:childTnLst>
                              <p:par>
                                <p:cTn id="12" presetID="53" presetClass="entr" presetSubtype="16"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par>
                          <p:cTn id="17" fill="hold">
                            <p:stCondLst>
                              <p:cond delay="2250"/>
                            </p:stCondLst>
                            <p:childTnLst>
                              <p:par>
                                <p:cTn id="18" presetID="53" presetClass="entr" presetSubtype="16"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3">
                                            <p:txEl>
                                              <p:pRg st="1" end="1"/>
                                            </p:txEl>
                                          </p:spTgt>
                                        </p:tgtEl>
                                      </p:cBhvr>
                                    </p:animEffect>
                                  </p:childTnLst>
                                </p:cTn>
                              </p:par>
                            </p:childTnLst>
                          </p:cTn>
                        </p:par>
                        <p:par>
                          <p:cTn id="23" fill="hold">
                            <p:stCondLst>
                              <p:cond delay="2750"/>
                            </p:stCondLst>
                            <p:childTnLst>
                              <p:par>
                                <p:cTn id="24" presetID="53" presetClass="entr" presetSubtype="16"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childTnLst>
                          </p:cTn>
                        </p:par>
                        <p:par>
                          <p:cTn id="29" fill="hold">
                            <p:stCondLst>
                              <p:cond delay="3250"/>
                            </p:stCondLst>
                            <p:childTnLst>
                              <p:par>
                                <p:cTn id="30" presetID="53" presetClass="entr" presetSubtype="16"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3">
                                            <p:txEl>
                                              <p:pRg st="3" end="3"/>
                                            </p:txEl>
                                          </p:spTgt>
                                        </p:tgtEl>
                                      </p:cBhvr>
                                    </p:animEffect>
                                  </p:childTnLst>
                                </p:cTn>
                              </p:par>
                            </p:childTnLst>
                          </p:cTn>
                        </p:par>
                        <p:par>
                          <p:cTn id="35" fill="hold">
                            <p:stCondLst>
                              <p:cond delay="3750"/>
                            </p:stCondLst>
                            <p:childTnLst>
                              <p:par>
                                <p:cTn id="36" presetID="53" presetClass="entr" presetSubtype="16"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3">
                                            <p:txEl>
                                              <p:pRg st="4" end="4"/>
                                            </p:txEl>
                                          </p:spTgt>
                                        </p:tgtEl>
                                      </p:cBhvr>
                                    </p:animEffect>
                                  </p:childTnLst>
                                </p:cTn>
                              </p:par>
                            </p:childTnLst>
                          </p:cTn>
                        </p:par>
                        <p:par>
                          <p:cTn id="41" fill="hold">
                            <p:stCondLst>
                              <p:cond delay="4250"/>
                            </p:stCondLst>
                            <p:childTnLst>
                              <p:par>
                                <p:cTn id="42" presetID="53" presetClass="entr" presetSubtype="16" fill="hold" grpId="0" nodeType="after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6" dur="500"/>
                                        <p:tgtEl>
                                          <p:spTgt spid="3">
                                            <p:txEl>
                                              <p:pRg st="5" end="5"/>
                                            </p:txEl>
                                          </p:spTgt>
                                        </p:tgtEl>
                                      </p:cBhvr>
                                    </p:animEffect>
                                  </p:childTnLst>
                                </p:cTn>
                              </p:par>
                            </p:childTnLst>
                          </p:cTn>
                        </p:par>
                        <p:par>
                          <p:cTn id="47" fill="hold">
                            <p:stCondLst>
                              <p:cond delay="4750"/>
                            </p:stCondLst>
                            <p:childTnLst>
                              <p:par>
                                <p:cTn id="48" presetID="53" presetClass="entr" presetSubtype="16" fill="hold" grpId="0" nodeType="after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p:cTn id="50"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EF1E-2375-BF8B-AC03-E06B654EA0D2}"/>
              </a:ext>
            </a:extLst>
          </p:cNvPr>
          <p:cNvSpPr>
            <a:spLocks noGrp="1"/>
          </p:cNvSpPr>
          <p:nvPr>
            <p:ph type="ctrTitle"/>
          </p:nvPr>
        </p:nvSpPr>
        <p:spPr>
          <a:xfrm>
            <a:off x="417250" y="399493"/>
            <a:ext cx="11283519" cy="456042"/>
          </a:xfrm>
        </p:spPr>
        <p:txBody>
          <a:bodyPr>
            <a:normAutofit/>
          </a:bodyPr>
          <a:lstStyle/>
          <a:p>
            <a:r>
              <a:rPr lang="en-US" sz="2400" b="1" cap="small" dirty="0">
                <a:latin typeface="Georgia" panose="02040502050405020303" pitchFamily="18" charset="0"/>
                <a:ea typeface="Times New Roman" panose="02020603050405020304" pitchFamily="18" charset="0"/>
                <a:cs typeface="Times New Roman" panose="02020603050405020304" pitchFamily="18" charset="0"/>
              </a:rPr>
              <a:t>Communications</a:t>
            </a:r>
            <a:endParaRPr lang="en-US" sz="2400" dirty="0">
              <a:latin typeface="Georgia" panose="02040502050405020303" pitchFamily="18" charset="0"/>
            </a:endParaRPr>
          </a:p>
        </p:txBody>
      </p:sp>
      <p:sp>
        <p:nvSpPr>
          <p:cNvPr id="3" name="Subtitle 2">
            <a:extLst>
              <a:ext uri="{FF2B5EF4-FFF2-40B4-BE49-F238E27FC236}">
                <a16:creationId xmlns:a16="http://schemas.microsoft.com/office/drawing/2014/main" id="{E5EFA1D3-0F25-78E3-C7AC-7DCDCF4684F1}"/>
              </a:ext>
            </a:extLst>
          </p:cNvPr>
          <p:cNvSpPr>
            <a:spLocks noGrp="1"/>
          </p:cNvSpPr>
          <p:nvPr>
            <p:ph type="subTitle" idx="1"/>
          </p:nvPr>
        </p:nvSpPr>
        <p:spPr>
          <a:xfrm>
            <a:off x="883416" y="2049404"/>
            <a:ext cx="10241785" cy="1554408"/>
          </a:xfrm>
        </p:spPr>
        <p:txBody>
          <a:bodyPr>
            <a:noAutofit/>
          </a:bodyPr>
          <a:lstStyle/>
          <a:p>
            <a:pPr algn="just"/>
            <a:r>
              <a:rPr lang="en-US" sz="1800" dirty="0">
                <a:latin typeface="Georgia" panose="02040502050405020303" pitchFamily="18" charset="0"/>
              </a:rPr>
              <a:t>The Committee of Correspondence is responsible for communicating with other CCOS and National Liberty Alliance. And is to seek out at least one HAM Radio operator within the county that is willing to join our CCOS. Whereas, HAM operators are already prepared for emergency communications so they should be easily approachable with our plan. NLA has information on becoming a HAM Radio operator. Everyone should buy at minimum HAM handheld radios, for more information go to </a:t>
            </a:r>
            <a:r>
              <a:rPr lang="en-US" sz="1800" u="sng" dirty="0">
                <a:latin typeface="Georgia" panose="02040502050405020303" pitchFamily="18" charset="0"/>
                <a:hlinkClick r:id="rId4"/>
              </a:rPr>
              <a:t>www.nationallibertyalliance.org/ham</a:t>
            </a:r>
            <a:r>
              <a:rPr lang="en-US" sz="1800" dirty="0">
                <a:latin typeface="Georgia" panose="02040502050405020303" pitchFamily="18" charset="0"/>
              </a:rPr>
              <a:t>.</a:t>
            </a:r>
          </a:p>
          <a:p>
            <a:pPr lvl="0" algn="just"/>
            <a:endParaRPr lang="en-US" sz="1800" dirty="0">
              <a:latin typeface="Georgia" panose="02040502050405020303" pitchFamily="18" charset="0"/>
            </a:endParaRPr>
          </a:p>
        </p:txBody>
      </p:sp>
      <p:pic>
        <p:nvPicPr>
          <p:cNvPr id="4" name="Audio 3">
            <a:hlinkClick r:id="" action="ppaction://media"/>
            <a:extLst>
              <a:ext uri="{FF2B5EF4-FFF2-40B4-BE49-F238E27FC236}">
                <a16:creationId xmlns:a16="http://schemas.microsoft.com/office/drawing/2014/main" id="{33DF77B7-C03C-C041-9636-1FB4663BE98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232913460"/>
      </p:ext>
    </p:extLst>
  </p:cSld>
  <p:clrMapOvr>
    <a:masterClrMapping/>
  </p:clrMapOvr>
  <mc:AlternateContent xmlns:mc="http://schemas.openxmlformats.org/markup-compatibility/2006">
    <mc:Choice xmlns:p14="http://schemas.microsoft.com/office/powerpoint/2010/main" Requires="p14">
      <p:transition spd="slow" p14:dur="2000" advTm="51330"/>
    </mc:Choice>
    <mc:Fallback>
      <p:transition spd="slow" advTm="51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750"/>
                                        <p:tgtEl>
                                          <p:spTgt spid="2"/>
                                        </p:tgtEl>
                                      </p:cBhvr>
                                    </p:animEffect>
                                  </p:childTnLst>
                                </p:cTn>
                              </p:par>
                            </p:childTnLst>
                          </p:cTn>
                        </p:par>
                        <p:par>
                          <p:cTn id="11" fill="hold">
                            <p:stCondLst>
                              <p:cond delay="1750"/>
                            </p:stCondLst>
                            <p:childTnLst>
                              <p:par>
                                <p:cTn id="12" presetID="53" presetClass="entr" presetSubtype="16"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EF1E-2375-BF8B-AC03-E06B654EA0D2}"/>
              </a:ext>
            </a:extLst>
          </p:cNvPr>
          <p:cNvSpPr>
            <a:spLocks noGrp="1"/>
          </p:cNvSpPr>
          <p:nvPr>
            <p:ph type="ctrTitle"/>
          </p:nvPr>
        </p:nvSpPr>
        <p:spPr>
          <a:xfrm>
            <a:off x="417250" y="399493"/>
            <a:ext cx="11283519" cy="456042"/>
          </a:xfrm>
        </p:spPr>
        <p:txBody>
          <a:bodyPr>
            <a:normAutofit/>
          </a:bodyPr>
          <a:lstStyle/>
          <a:p>
            <a:r>
              <a:rPr lang="en-US" sz="2400" b="1" cap="small" dirty="0">
                <a:latin typeface="Georgia" panose="02040502050405020303" pitchFamily="18" charset="0"/>
              </a:rPr>
              <a:t>Plan of Action During an Emergency</a:t>
            </a:r>
            <a:endParaRPr lang="en-US" sz="2400" dirty="0">
              <a:latin typeface="Georgia" panose="02040502050405020303" pitchFamily="18" charset="0"/>
            </a:endParaRPr>
          </a:p>
        </p:txBody>
      </p:sp>
      <p:sp>
        <p:nvSpPr>
          <p:cNvPr id="3" name="Subtitle 2">
            <a:extLst>
              <a:ext uri="{FF2B5EF4-FFF2-40B4-BE49-F238E27FC236}">
                <a16:creationId xmlns:a16="http://schemas.microsoft.com/office/drawing/2014/main" id="{E5EFA1D3-0F25-78E3-C7AC-7DCDCF4684F1}"/>
              </a:ext>
            </a:extLst>
          </p:cNvPr>
          <p:cNvSpPr>
            <a:spLocks noGrp="1"/>
          </p:cNvSpPr>
          <p:nvPr>
            <p:ph type="subTitle" idx="1"/>
          </p:nvPr>
        </p:nvSpPr>
        <p:spPr>
          <a:xfrm>
            <a:off x="417250" y="1108116"/>
            <a:ext cx="11283518" cy="5588524"/>
          </a:xfrm>
        </p:spPr>
        <p:txBody>
          <a:bodyPr>
            <a:noAutofit/>
          </a:bodyPr>
          <a:lstStyle/>
          <a:p>
            <a:pPr algn="just"/>
            <a:r>
              <a:rPr lang="en-US" sz="1800" dirty="0">
                <a:latin typeface="Georgia" panose="02040502050405020303" pitchFamily="18" charset="0"/>
              </a:rPr>
              <a:t>The Constitution provides for the People under the Sheriffs control to maintain law and order under posse comitatus. The People need to work under the authority of local government to compassionately help their neighbors in times of crisis. If the federal government wants to help by sending aid we will accept it. Posse Comitatus Act (1878) –</a:t>
            </a:r>
            <a:r>
              <a:rPr lang="en-US" sz="1800" b="1" dirty="0">
                <a:latin typeface="Georgia" panose="02040502050405020303" pitchFamily="18" charset="0"/>
              </a:rPr>
              <a:t> </a:t>
            </a:r>
            <a:r>
              <a:rPr lang="en-US" sz="1800" dirty="0">
                <a:latin typeface="Georgia" panose="02040502050405020303" pitchFamily="18" charset="0"/>
              </a:rPr>
              <a:t>the power or force of the county. The term refers to a doctrine of ancient English common law authorizing a sheriff to summon the assistance of the able-bodied male population above the age of 15. These appointed special deputies would aid the sheriff in keeping the peace, executing writs, quelling riots, capturing felons, and otherwise enforcing the laws. Unlike the organized militia, a posse was usually gathered as needed. The practice continued in the United States, as the posse became necessary in American colonial and frontier tradition.</a:t>
            </a:r>
          </a:p>
          <a:p>
            <a:pPr algn="just"/>
            <a:r>
              <a:rPr lang="en-US" sz="1800" dirty="0">
                <a:latin typeface="Georgia" panose="02040502050405020303" pitchFamily="18" charset="0"/>
              </a:rPr>
              <a:t>America has 18,443 towns and 297 cities with an estimated 323.7 million people; the federal government cannot possibly compassionately help all of We the People. All Americans “NEED” to come together and work together. This is the way of a free and moral People. We the People will “NOT” go to FEMA camps, we will remain in our communities and work with our local Sheriff and local government authorities to help and care for our family, friends and neighbors.</a:t>
            </a:r>
          </a:p>
          <a:p>
            <a:pPr algn="just"/>
            <a:r>
              <a:rPr lang="en-US" sz="1800" cap="small" dirty="0">
                <a:latin typeface="Georgia" panose="02040502050405020303" pitchFamily="18" charset="0"/>
              </a:rPr>
              <a:t>Whereas,</a:t>
            </a:r>
            <a:r>
              <a:rPr lang="en-US" sz="1800" dirty="0">
                <a:latin typeface="Georgia" panose="02040502050405020303" pitchFamily="18" charset="0"/>
              </a:rPr>
              <a:t> an emergency that would cause chaos in our Counties, such as a monetary collapse or other national disruption [herein after called national disaster] and thereby “Law and Order” would need to be reestablished and our community would need protection from would-be tyrants, criminals, roaming gangs, etc.; the securing of our Liberties, our Constitution and the guarantee of our Republic, requires that every county have a Chief Executive and Administrative Officer. Our Common Law Constitution has already established such a Chief Executive and Administrative Officer. We the People being a lawful People will require the obedience of all elected and appointed servants to serve and obey the Law of the Land.</a:t>
            </a:r>
          </a:p>
        </p:txBody>
      </p:sp>
      <p:pic>
        <p:nvPicPr>
          <p:cNvPr id="4" name="Audio 3">
            <a:hlinkClick r:id="" action="ppaction://media"/>
            <a:extLst>
              <a:ext uri="{FF2B5EF4-FFF2-40B4-BE49-F238E27FC236}">
                <a16:creationId xmlns:a16="http://schemas.microsoft.com/office/drawing/2014/main" id="{882DCB92-501F-B3E9-E715-24A9EB6819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533232225"/>
      </p:ext>
    </p:extLst>
  </p:cSld>
  <p:clrMapOvr>
    <a:masterClrMapping/>
  </p:clrMapOvr>
  <mc:AlternateContent xmlns:mc="http://schemas.openxmlformats.org/markup-compatibility/2006">
    <mc:Choice xmlns:p14="http://schemas.microsoft.com/office/powerpoint/2010/main" Requires="p14">
      <p:transition spd="slow" p14:dur="2000" advTm="172839"/>
    </mc:Choice>
    <mc:Fallback>
      <p:transition spd="slow" advTm="172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750"/>
                                        <p:tgtEl>
                                          <p:spTgt spid="2"/>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7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5" dur="1750"/>
                                        <p:tgtEl>
                                          <p:spTgt spid="3">
                                            <p:txEl>
                                              <p:pRg st="0" end="0"/>
                                            </p:txEl>
                                          </p:spTgt>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75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175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1750"/>
                                        <p:tgtEl>
                                          <p:spTgt spid="3">
                                            <p:txEl>
                                              <p:pRg st="1" end="1"/>
                                            </p:txEl>
                                          </p:spTgt>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75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75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5" dur="17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4"/>
                </p:tgtEl>
              </p:cMediaNode>
            </p:audio>
          </p:childTnLst>
        </p:cTn>
      </p:par>
    </p:tnLst>
    <p:bldLst>
      <p:bldP spid="2" grpId="0"/>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1103</TotalTime>
  <Words>2505</Words>
  <Application>Microsoft Office PowerPoint</Application>
  <PresentationFormat>Widescreen</PresentationFormat>
  <Paragraphs>75</Paragraphs>
  <Slides>12</Slides>
  <Notes>0</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Georgia</vt:lpstr>
      <vt:lpstr>Wingdings</vt:lpstr>
      <vt:lpstr>Office Theme</vt:lpstr>
      <vt:lpstr>COS Charter</vt:lpstr>
      <vt:lpstr>YOUR STATE YOUR COUNTY COMMITTEE OF SAFETY CHARTER</vt:lpstr>
      <vt:lpstr>Committee Of Safety Purpose</vt:lpstr>
      <vt:lpstr>Committee Of Safety Authority</vt:lpstr>
      <vt:lpstr>Committee Of Safety Goal</vt:lpstr>
      <vt:lpstr>Committee Of Safety Objectives</vt:lpstr>
      <vt:lpstr>Sub Committees To The General Committee</vt:lpstr>
      <vt:lpstr>Communications</vt:lpstr>
      <vt:lpstr>Plan of Action During an Emergency</vt:lpstr>
      <vt:lpstr>During A National Disaster, It Is Therefore Resolved That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dc:creator>
  <cp:lastModifiedBy>John</cp:lastModifiedBy>
  <cp:revision>31</cp:revision>
  <dcterms:created xsi:type="dcterms:W3CDTF">2024-09-26T13:38:22Z</dcterms:created>
  <dcterms:modified xsi:type="dcterms:W3CDTF">2024-10-01T11:15:00Z</dcterms:modified>
</cp:coreProperties>
</file>